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ван Корнилов" initials="ИК" lastIdx="1" clrIdx="0">
    <p:extLst>
      <p:ext uri="{19B8F6BF-5375-455C-9EA6-DF929625EA0E}">
        <p15:presenceInfo xmlns:p15="http://schemas.microsoft.com/office/powerpoint/2012/main" userId="8656327fa24a2e4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B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44417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5">
            <a:extLst>
              <a:ext uri="{FF2B5EF4-FFF2-40B4-BE49-F238E27FC236}">
                <a16:creationId xmlns:a16="http://schemas.microsoft.com/office/drawing/2014/main" id="{AD245D68-B23A-4D7F-A295-69C82ACC9E2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DEB2FA8-7FA3-43FF-B38D-38DBE836676D}" type="slidenum">
              <a:rPr lang="ru-RU" altLang="ru-RU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300"/>
          </a:p>
        </p:txBody>
      </p:sp>
      <p:sp>
        <p:nvSpPr>
          <p:cNvPr id="10243" name="Text Box 1">
            <a:extLst>
              <a:ext uri="{FF2B5EF4-FFF2-40B4-BE49-F238E27FC236}">
                <a16:creationId xmlns:a16="http://schemas.microsoft.com/office/drawing/2014/main" id="{8AA478EA-5298-451B-8A7E-42B815238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138" y="9721850"/>
            <a:ext cx="30670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9000" tIns="49680" rIns="99000" bIns="49680" anchor="b"/>
          <a:lstStyle>
            <a:lvl1pPr marL="215900" indent="-2032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C82F12D-DC2A-45ED-9081-35859BF235C3}" type="slidenum">
              <a:rPr lang="ru-RU" altLang="ru-RU" sz="1300">
                <a:cs typeface="Segoe UI" panose="020B0502040204020203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300">
              <a:cs typeface="Segoe UI" panose="020B0502040204020203" pitchFamily="34" charset="0"/>
            </a:endParaRP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58791F09-6DD9-48E2-BB4D-E319D76964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solidFill>
            <a:srgbClr val="FFFFFF"/>
          </a:solidFill>
          <a:ln/>
        </p:spPr>
      </p:sp>
      <p:sp>
        <p:nvSpPr>
          <p:cNvPr id="10245" name="Text Box 3">
            <a:extLst>
              <a:ext uri="{FF2B5EF4-FFF2-40B4-BE49-F238E27FC236}">
                <a16:creationId xmlns:a16="http://schemas.microsoft.com/office/drawing/2014/main" id="{21F696B9-AB44-4342-8D4F-D814053AA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2741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51a5805864_0_5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51a5805864_0_5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4747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3858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1a5805864_0_3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1a5805864_0_3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0710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1a5805864_0_3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1a5805864_0_3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8342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1a5805864_0_4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1a5805864_0_4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6084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1a5805864_0_4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1a5805864_0_4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6880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51a5805864_0_4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51a5805864_0_4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6665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1a5805864_0_4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1a5805864_0_4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1714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1a5805864_0_4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1a5805864_0_4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981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>
            <a:extLst>
              <a:ext uri="{FF2B5EF4-FFF2-40B4-BE49-F238E27FC236}">
                <a16:creationId xmlns:a16="http://schemas.microsoft.com/office/drawing/2014/main" id="{A5DBA54C-EE03-430D-99A8-B92EDDFB9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505" y="288532"/>
            <a:ext cx="8522495" cy="513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7500" tIns="35100" rIns="67500" bIns="35100" anchor="b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 dirty="0">
                <a:solidFill>
                  <a:schemeClr val="tx1"/>
                </a:solidFill>
                <a:latin typeface="+mj-lt"/>
              </a:rPr>
              <a:t>ЧАСТНОЕ ПРОФЕССИОНАЛЬНОЕ ОБРАЗОВАТЕЛЬНОЕ УЧРЕЖДЕНИЕ</a:t>
            </a:r>
            <a:br>
              <a:rPr lang="ru-RU" altLang="ru-RU" sz="800" b="1" dirty="0">
                <a:solidFill>
                  <a:schemeClr val="tx1"/>
                </a:solidFill>
                <a:latin typeface="+mj-lt"/>
              </a:rPr>
            </a:br>
            <a:r>
              <a:rPr lang="ru-RU" altLang="ru-RU" sz="1400" b="1" dirty="0">
                <a:solidFill>
                  <a:schemeClr val="tx1"/>
                </a:solidFill>
                <a:latin typeface="+mj-lt"/>
              </a:rPr>
              <a:t>«ПЕРМСКИЙ КОЛЛЕДЖ ЭКОНОМИКИ И УПРАВЛЕНИЯ»</a:t>
            </a:r>
          </a:p>
        </p:txBody>
      </p:sp>
      <p:pic>
        <p:nvPicPr>
          <p:cNvPr id="9219" name="Picture 2">
            <a:extLst>
              <a:ext uri="{FF2B5EF4-FFF2-40B4-BE49-F238E27FC236}">
                <a16:creationId xmlns:a16="http://schemas.microsoft.com/office/drawing/2014/main" id="{9D7A2AE8-395D-438F-B55C-BC590C986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53" y="322465"/>
            <a:ext cx="742950" cy="44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9220" name="Text Box 3">
            <a:extLst>
              <a:ext uri="{FF2B5EF4-FFF2-40B4-BE49-F238E27FC236}">
                <a16:creationId xmlns:a16="http://schemas.microsoft.com/office/drawing/2014/main" id="{8B46DB06-3FA8-4BAB-BC4C-B74BF9CD3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4470" y="3274219"/>
            <a:ext cx="221337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9221" name="Rectangle 4">
            <a:extLst>
              <a:ext uri="{FF2B5EF4-FFF2-40B4-BE49-F238E27FC236}">
                <a16:creationId xmlns:a16="http://schemas.microsoft.com/office/drawing/2014/main" id="{F156777B-C283-4EDF-BBBA-88C28A6F4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524" y="3104021"/>
            <a:ext cx="3566160" cy="1578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67500" tIns="35100" rIns="67500" bIns="35100">
            <a:spAutoFit/>
          </a:bodyPr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Выполнил студент группы П1-16(1) специальности 40.02.01 Право и организация социального обеспечения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Быков Матвей Сергеевич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4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4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Руководитель: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ru-RU" altLang="ru-RU" sz="14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Корнилов Иван Владимирович</a:t>
            </a:r>
          </a:p>
        </p:txBody>
      </p:sp>
      <p:sp>
        <p:nvSpPr>
          <p:cNvPr id="9222" name="Text Box 5">
            <a:extLst>
              <a:ext uri="{FF2B5EF4-FFF2-40B4-BE49-F238E27FC236}">
                <a16:creationId xmlns:a16="http://schemas.microsoft.com/office/drawing/2014/main" id="{626BED78-6E1E-441B-970B-7BAE80AD3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04975"/>
            <a:ext cx="9144000" cy="156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7500" tIns="0" rIns="67500" bIns="35100"/>
          <a:lstStyle>
            <a:lvl1pPr marL="26988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26988" algn="l"/>
                <a:tab pos="474663" algn="l"/>
                <a:tab pos="923925" algn="l"/>
                <a:tab pos="1373188" algn="l"/>
                <a:tab pos="1822450" algn="l"/>
                <a:tab pos="2271713" algn="l"/>
                <a:tab pos="2720975" algn="l"/>
                <a:tab pos="3170238" algn="l"/>
                <a:tab pos="3619500" algn="l"/>
                <a:tab pos="4068763" algn="l"/>
                <a:tab pos="4518025" algn="l"/>
                <a:tab pos="4967288" algn="l"/>
                <a:tab pos="5416550" algn="l"/>
                <a:tab pos="5865813" algn="l"/>
                <a:tab pos="6315075" algn="l"/>
                <a:tab pos="6764338" algn="l"/>
                <a:tab pos="7213600" algn="l"/>
                <a:tab pos="7662863" algn="l"/>
                <a:tab pos="8112125" algn="l"/>
                <a:tab pos="8561388" algn="l"/>
                <a:tab pos="9010650" algn="l"/>
              </a:tabLst>
              <a:defRPr sz="32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26988" algn="l"/>
                <a:tab pos="474663" algn="l"/>
                <a:tab pos="923925" algn="l"/>
                <a:tab pos="1373188" algn="l"/>
                <a:tab pos="1822450" algn="l"/>
                <a:tab pos="2271713" algn="l"/>
                <a:tab pos="2720975" algn="l"/>
                <a:tab pos="3170238" algn="l"/>
                <a:tab pos="3619500" algn="l"/>
                <a:tab pos="4068763" algn="l"/>
                <a:tab pos="4518025" algn="l"/>
                <a:tab pos="4967288" algn="l"/>
                <a:tab pos="5416550" algn="l"/>
                <a:tab pos="5865813" algn="l"/>
                <a:tab pos="6315075" algn="l"/>
                <a:tab pos="6764338" algn="l"/>
                <a:tab pos="7213600" algn="l"/>
                <a:tab pos="7662863" algn="l"/>
                <a:tab pos="8112125" algn="l"/>
                <a:tab pos="8561388" algn="l"/>
                <a:tab pos="9010650" algn="l"/>
              </a:tabLst>
              <a:defRPr sz="28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26988" algn="l"/>
                <a:tab pos="474663" algn="l"/>
                <a:tab pos="923925" algn="l"/>
                <a:tab pos="1373188" algn="l"/>
                <a:tab pos="1822450" algn="l"/>
                <a:tab pos="2271713" algn="l"/>
                <a:tab pos="2720975" algn="l"/>
                <a:tab pos="3170238" algn="l"/>
                <a:tab pos="3619500" algn="l"/>
                <a:tab pos="4068763" algn="l"/>
                <a:tab pos="4518025" algn="l"/>
                <a:tab pos="4967288" algn="l"/>
                <a:tab pos="5416550" algn="l"/>
                <a:tab pos="5865813" algn="l"/>
                <a:tab pos="6315075" algn="l"/>
                <a:tab pos="6764338" algn="l"/>
                <a:tab pos="7213600" algn="l"/>
                <a:tab pos="7662863" algn="l"/>
                <a:tab pos="8112125" algn="l"/>
                <a:tab pos="8561388" algn="l"/>
                <a:tab pos="9010650" algn="l"/>
              </a:tabLst>
              <a:defRPr sz="24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26988" algn="l"/>
                <a:tab pos="474663" algn="l"/>
                <a:tab pos="923925" algn="l"/>
                <a:tab pos="1373188" algn="l"/>
                <a:tab pos="1822450" algn="l"/>
                <a:tab pos="2271713" algn="l"/>
                <a:tab pos="2720975" algn="l"/>
                <a:tab pos="3170238" algn="l"/>
                <a:tab pos="3619500" algn="l"/>
                <a:tab pos="4068763" algn="l"/>
                <a:tab pos="4518025" algn="l"/>
                <a:tab pos="4967288" algn="l"/>
                <a:tab pos="5416550" algn="l"/>
                <a:tab pos="5865813" algn="l"/>
                <a:tab pos="6315075" algn="l"/>
                <a:tab pos="6764338" algn="l"/>
                <a:tab pos="7213600" algn="l"/>
                <a:tab pos="7662863" algn="l"/>
                <a:tab pos="8112125" algn="l"/>
                <a:tab pos="8561388" algn="l"/>
                <a:tab pos="9010650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26988" algn="l"/>
                <a:tab pos="474663" algn="l"/>
                <a:tab pos="923925" algn="l"/>
                <a:tab pos="1373188" algn="l"/>
                <a:tab pos="1822450" algn="l"/>
                <a:tab pos="2271713" algn="l"/>
                <a:tab pos="2720975" algn="l"/>
                <a:tab pos="3170238" algn="l"/>
                <a:tab pos="3619500" algn="l"/>
                <a:tab pos="4068763" algn="l"/>
                <a:tab pos="4518025" algn="l"/>
                <a:tab pos="4967288" algn="l"/>
                <a:tab pos="5416550" algn="l"/>
                <a:tab pos="5865813" algn="l"/>
                <a:tab pos="6315075" algn="l"/>
                <a:tab pos="6764338" algn="l"/>
                <a:tab pos="7213600" algn="l"/>
                <a:tab pos="7662863" algn="l"/>
                <a:tab pos="8112125" algn="l"/>
                <a:tab pos="8561388" algn="l"/>
                <a:tab pos="9010650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26988" algn="l"/>
                <a:tab pos="474663" algn="l"/>
                <a:tab pos="923925" algn="l"/>
                <a:tab pos="1373188" algn="l"/>
                <a:tab pos="1822450" algn="l"/>
                <a:tab pos="2271713" algn="l"/>
                <a:tab pos="2720975" algn="l"/>
                <a:tab pos="3170238" algn="l"/>
                <a:tab pos="3619500" algn="l"/>
                <a:tab pos="4068763" algn="l"/>
                <a:tab pos="4518025" algn="l"/>
                <a:tab pos="4967288" algn="l"/>
                <a:tab pos="5416550" algn="l"/>
                <a:tab pos="5865813" algn="l"/>
                <a:tab pos="6315075" algn="l"/>
                <a:tab pos="6764338" algn="l"/>
                <a:tab pos="7213600" algn="l"/>
                <a:tab pos="7662863" algn="l"/>
                <a:tab pos="8112125" algn="l"/>
                <a:tab pos="8561388" algn="l"/>
                <a:tab pos="9010650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26988" algn="l"/>
                <a:tab pos="474663" algn="l"/>
                <a:tab pos="923925" algn="l"/>
                <a:tab pos="1373188" algn="l"/>
                <a:tab pos="1822450" algn="l"/>
                <a:tab pos="2271713" algn="l"/>
                <a:tab pos="2720975" algn="l"/>
                <a:tab pos="3170238" algn="l"/>
                <a:tab pos="3619500" algn="l"/>
                <a:tab pos="4068763" algn="l"/>
                <a:tab pos="4518025" algn="l"/>
                <a:tab pos="4967288" algn="l"/>
                <a:tab pos="5416550" algn="l"/>
                <a:tab pos="5865813" algn="l"/>
                <a:tab pos="6315075" algn="l"/>
                <a:tab pos="6764338" algn="l"/>
                <a:tab pos="7213600" algn="l"/>
                <a:tab pos="7662863" algn="l"/>
                <a:tab pos="8112125" algn="l"/>
                <a:tab pos="8561388" algn="l"/>
                <a:tab pos="9010650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26988" algn="l"/>
                <a:tab pos="474663" algn="l"/>
                <a:tab pos="923925" algn="l"/>
                <a:tab pos="1373188" algn="l"/>
                <a:tab pos="1822450" algn="l"/>
                <a:tab pos="2271713" algn="l"/>
                <a:tab pos="2720975" algn="l"/>
                <a:tab pos="3170238" algn="l"/>
                <a:tab pos="3619500" algn="l"/>
                <a:tab pos="4068763" algn="l"/>
                <a:tab pos="4518025" algn="l"/>
                <a:tab pos="4967288" algn="l"/>
                <a:tab pos="5416550" algn="l"/>
                <a:tab pos="5865813" algn="l"/>
                <a:tab pos="6315075" algn="l"/>
                <a:tab pos="6764338" algn="l"/>
                <a:tab pos="7213600" algn="l"/>
                <a:tab pos="7662863" algn="l"/>
                <a:tab pos="8112125" algn="l"/>
                <a:tab pos="8561388" algn="l"/>
                <a:tab pos="9010650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26988" algn="l"/>
                <a:tab pos="474663" algn="l"/>
                <a:tab pos="923925" algn="l"/>
                <a:tab pos="1373188" algn="l"/>
                <a:tab pos="1822450" algn="l"/>
                <a:tab pos="2271713" algn="l"/>
                <a:tab pos="2720975" algn="l"/>
                <a:tab pos="3170238" algn="l"/>
                <a:tab pos="3619500" algn="l"/>
                <a:tab pos="4068763" algn="l"/>
                <a:tab pos="4518025" algn="l"/>
                <a:tab pos="4967288" algn="l"/>
                <a:tab pos="5416550" algn="l"/>
                <a:tab pos="5865813" algn="l"/>
                <a:tab pos="6315075" algn="l"/>
                <a:tab pos="6764338" algn="l"/>
                <a:tab pos="7213600" algn="l"/>
                <a:tab pos="7662863" algn="l"/>
                <a:tab pos="8112125" algn="l"/>
                <a:tab pos="8561388" algn="l"/>
                <a:tab pos="9010650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70000"/>
              </a:lnSpc>
              <a:buClrTx/>
              <a:buFontTx/>
              <a:buNone/>
            </a:pPr>
            <a:endParaRPr lang="ru-RU" altLang="ru-RU" sz="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70000"/>
              </a:lnSpc>
              <a:buClrTx/>
              <a:buFontTx/>
              <a:buNone/>
            </a:pPr>
            <a:r>
              <a:rPr lang="ru-RU" altLang="ru-RU" sz="1800" b="1" dirty="0">
                <a:solidFill>
                  <a:srgbClr val="320E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9223" name="Text Box 6">
            <a:extLst>
              <a:ext uri="{FF2B5EF4-FFF2-40B4-BE49-F238E27FC236}">
                <a16:creationId xmlns:a16="http://schemas.microsoft.com/office/drawing/2014/main" id="{D22C10B9-4DEA-4098-B2B1-4198F3CED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46415"/>
            <a:ext cx="9144000" cy="16730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lIns="67500" tIns="0" rIns="67500" bIns="35100"/>
          <a:lstStyle>
            <a:lvl1pPr marL="26988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26988" algn="l"/>
                <a:tab pos="474663" algn="l"/>
                <a:tab pos="923925" algn="l"/>
                <a:tab pos="1373188" algn="l"/>
                <a:tab pos="1822450" algn="l"/>
                <a:tab pos="2271713" algn="l"/>
                <a:tab pos="2720975" algn="l"/>
                <a:tab pos="3170238" algn="l"/>
                <a:tab pos="3619500" algn="l"/>
                <a:tab pos="4068763" algn="l"/>
                <a:tab pos="4518025" algn="l"/>
                <a:tab pos="4967288" algn="l"/>
                <a:tab pos="5416550" algn="l"/>
                <a:tab pos="5865813" algn="l"/>
                <a:tab pos="6315075" algn="l"/>
                <a:tab pos="6764338" algn="l"/>
                <a:tab pos="7213600" algn="l"/>
                <a:tab pos="7662863" algn="l"/>
                <a:tab pos="8112125" algn="l"/>
                <a:tab pos="8561388" algn="l"/>
                <a:tab pos="9010650" algn="l"/>
              </a:tabLst>
              <a:defRPr sz="32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26988" algn="l"/>
                <a:tab pos="474663" algn="l"/>
                <a:tab pos="923925" algn="l"/>
                <a:tab pos="1373188" algn="l"/>
                <a:tab pos="1822450" algn="l"/>
                <a:tab pos="2271713" algn="l"/>
                <a:tab pos="2720975" algn="l"/>
                <a:tab pos="3170238" algn="l"/>
                <a:tab pos="3619500" algn="l"/>
                <a:tab pos="4068763" algn="l"/>
                <a:tab pos="4518025" algn="l"/>
                <a:tab pos="4967288" algn="l"/>
                <a:tab pos="5416550" algn="l"/>
                <a:tab pos="5865813" algn="l"/>
                <a:tab pos="6315075" algn="l"/>
                <a:tab pos="6764338" algn="l"/>
                <a:tab pos="7213600" algn="l"/>
                <a:tab pos="7662863" algn="l"/>
                <a:tab pos="8112125" algn="l"/>
                <a:tab pos="8561388" algn="l"/>
                <a:tab pos="9010650" algn="l"/>
              </a:tabLst>
              <a:defRPr sz="28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26988" algn="l"/>
                <a:tab pos="474663" algn="l"/>
                <a:tab pos="923925" algn="l"/>
                <a:tab pos="1373188" algn="l"/>
                <a:tab pos="1822450" algn="l"/>
                <a:tab pos="2271713" algn="l"/>
                <a:tab pos="2720975" algn="l"/>
                <a:tab pos="3170238" algn="l"/>
                <a:tab pos="3619500" algn="l"/>
                <a:tab pos="4068763" algn="l"/>
                <a:tab pos="4518025" algn="l"/>
                <a:tab pos="4967288" algn="l"/>
                <a:tab pos="5416550" algn="l"/>
                <a:tab pos="5865813" algn="l"/>
                <a:tab pos="6315075" algn="l"/>
                <a:tab pos="6764338" algn="l"/>
                <a:tab pos="7213600" algn="l"/>
                <a:tab pos="7662863" algn="l"/>
                <a:tab pos="8112125" algn="l"/>
                <a:tab pos="8561388" algn="l"/>
                <a:tab pos="9010650" algn="l"/>
              </a:tabLst>
              <a:defRPr sz="24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26988" algn="l"/>
                <a:tab pos="474663" algn="l"/>
                <a:tab pos="923925" algn="l"/>
                <a:tab pos="1373188" algn="l"/>
                <a:tab pos="1822450" algn="l"/>
                <a:tab pos="2271713" algn="l"/>
                <a:tab pos="2720975" algn="l"/>
                <a:tab pos="3170238" algn="l"/>
                <a:tab pos="3619500" algn="l"/>
                <a:tab pos="4068763" algn="l"/>
                <a:tab pos="4518025" algn="l"/>
                <a:tab pos="4967288" algn="l"/>
                <a:tab pos="5416550" algn="l"/>
                <a:tab pos="5865813" algn="l"/>
                <a:tab pos="6315075" algn="l"/>
                <a:tab pos="6764338" algn="l"/>
                <a:tab pos="7213600" algn="l"/>
                <a:tab pos="7662863" algn="l"/>
                <a:tab pos="8112125" algn="l"/>
                <a:tab pos="8561388" algn="l"/>
                <a:tab pos="9010650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26988" algn="l"/>
                <a:tab pos="474663" algn="l"/>
                <a:tab pos="923925" algn="l"/>
                <a:tab pos="1373188" algn="l"/>
                <a:tab pos="1822450" algn="l"/>
                <a:tab pos="2271713" algn="l"/>
                <a:tab pos="2720975" algn="l"/>
                <a:tab pos="3170238" algn="l"/>
                <a:tab pos="3619500" algn="l"/>
                <a:tab pos="4068763" algn="l"/>
                <a:tab pos="4518025" algn="l"/>
                <a:tab pos="4967288" algn="l"/>
                <a:tab pos="5416550" algn="l"/>
                <a:tab pos="5865813" algn="l"/>
                <a:tab pos="6315075" algn="l"/>
                <a:tab pos="6764338" algn="l"/>
                <a:tab pos="7213600" algn="l"/>
                <a:tab pos="7662863" algn="l"/>
                <a:tab pos="8112125" algn="l"/>
                <a:tab pos="8561388" algn="l"/>
                <a:tab pos="9010650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26988" algn="l"/>
                <a:tab pos="474663" algn="l"/>
                <a:tab pos="923925" algn="l"/>
                <a:tab pos="1373188" algn="l"/>
                <a:tab pos="1822450" algn="l"/>
                <a:tab pos="2271713" algn="l"/>
                <a:tab pos="2720975" algn="l"/>
                <a:tab pos="3170238" algn="l"/>
                <a:tab pos="3619500" algn="l"/>
                <a:tab pos="4068763" algn="l"/>
                <a:tab pos="4518025" algn="l"/>
                <a:tab pos="4967288" algn="l"/>
                <a:tab pos="5416550" algn="l"/>
                <a:tab pos="5865813" algn="l"/>
                <a:tab pos="6315075" algn="l"/>
                <a:tab pos="6764338" algn="l"/>
                <a:tab pos="7213600" algn="l"/>
                <a:tab pos="7662863" algn="l"/>
                <a:tab pos="8112125" algn="l"/>
                <a:tab pos="8561388" algn="l"/>
                <a:tab pos="9010650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26988" algn="l"/>
                <a:tab pos="474663" algn="l"/>
                <a:tab pos="923925" algn="l"/>
                <a:tab pos="1373188" algn="l"/>
                <a:tab pos="1822450" algn="l"/>
                <a:tab pos="2271713" algn="l"/>
                <a:tab pos="2720975" algn="l"/>
                <a:tab pos="3170238" algn="l"/>
                <a:tab pos="3619500" algn="l"/>
                <a:tab pos="4068763" algn="l"/>
                <a:tab pos="4518025" algn="l"/>
                <a:tab pos="4967288" algn="l"/>
                <a:tab pos="5416550" algn="l"/>
                <a:tab pos="5865813" algn="l"/>
                <a:tab pos="6315075" algn="l"/>
                <a:tab pos="6764338" algn="l"/>
                <a:tab pos="7213600" algn="l"/>
                <a:tab pos="7662863" algn="l"/>
                <a:tab pos="8112125" algn="l"/>
                <a:tab pos="8561388" algn="l"/>
                <a:tab pos="9010650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26988" algn="l"/>
                <a:tab pos="474663" algn="l"/>
                <a:tab pos="923925" algn="l"/>
                <a:tab pos="1373188" algn="l"/>
                <a:tab pos="1822450" algn="l"/>
                <a:tab pos="2271713" algn="l"/>
                <a:tab pos="2720975" algn="l"/>
                <a:tab pos="3170238" algn="l"/>
                <a:tab pos="3619500" algn="l"/>
                <a:tab pos="4068763" algn="l"/>
                <a:tab pos="4518025" algn="l"/>
                <a:tab pos="4967288" algn="l"/>
                <a:tab pos="5416550" algn="l"/>
                <a:tab pos="5865813" algn="l"/>
                <a:tab pos="6315075" algn="l"/>
                <a:tab pos="6764338" algn="l"/>
                <a:tab pos="7213600" algn="l"/>
                <a:tab pos="7662863" algn="l"/>
                <a:tab pos="8112125" algn="l"/>
                <a:tab pos="8561388" algn="l"/>
                <a:tab pos="9010650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26988" algn="l"/>
                <a:tab pos="474663" algn="l"/>
                <a:tab pos="923925" algn="l"/>
                <a:tab pos="1373188" algn="l"/>
                <a:tab pos="1822450" algn="l"/>
                <a:tab pos="2271713" algn="l"/>
                <a:tab pos="2720975" algn="l"/>
                <a:tab pos="3170238" algn="l"/>
                <a:tab pos="3619500" algn="l"/>
                <a:tab pos="4068763" algn="l"/>
                <a:tab pos="4518025" algn="l"/>
                <a:tab pos="4967288" algn="l"/>
                <a:tab pos="5416550" algn="l"/>
                <a:tab pos="5865813" algn="l"/>
                <a:tab pos="6315075" algn="l"/>
                <a:tab pos="6764338" algn="l"/>
                <a:tab pos="7213600" algn="l"/>
                <a:tab pos="7662863" algn="l"/>
                <a:tab pos="8112125" algn="l"/>
                <a:tab pos="8561388" algn="l"/>
                <a:tab pos="9010650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70000"/>
              </a:lnSpc>
              <a:buClrTx/>
              <a:buFontTx/>
              <a:buNone/>
            </a:pPr>
            <a:endParaRPr lang="ru-RU" altLang="ru-RU" sz="1100" b="1" dirty="0"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70000"/>
              </a:lnSpc>
              <a:buClrTx/>
              <a:buFontTx/>
              <a:buNone/>
            </a:pPr>
            <a:r>
              <a:rPr lang="ru-RU" altLang="ru-RU" sz="3300" b="1" dirty="0">
                <a:latin typeface="+mj-lt"/>
                <a:cs typeface="Times New Roman" panose="02020603050405020304" pitchFamily="18" charset="0"/>
              </a:rPr>
              <a:t>Выпускная квалификационная работа</a:t>
            </a:r>
          </a:p>
          <a:p>
            <a:pPr algn="ctr" eaLnBrk="1" hangingPunct="1">
              <a:lnSpc>
                <a:spcPct val="70000"/>
              </a:lnSpc>
              <a:buClrTx/>
              <a:buFontTx/>
              <a:buNone/>
            </a:pPr>
            <a:r>
              <a:rPr lang="ru-RU" altLang="ru-RU" sz="2600" b="1" dirty="0">
                <a:latin typeface="+mj-lt"/>
                <a:cs typeface="Times New Roman" panose="02020603050405020304" pitchFamily="18" charset="0"/>
              </a:rPr>
              <a:t>на тему</a:t>
            </a:r>
          </a:p>
          <a:p>
            <a:pPr algn="ctr">
              <a:lnSpc>
                <a:spcPct val="70000"/>
              </a:lnSpc>
              <a:buClrTx/>
              <a:buNone/>
            </a:pPr>
            <a:r>
              <a:rPr lang="ru-RU" altLang="ru-RU" sz="2300" b="1" dirty="0">
                <a:latin typeface="+mj-lt"/>
                <a:cs typeface="Times New Roman" panose="02020603050405020304" pitchFamily="18" charset="0"/>
              </a:rPr>
              <a:t>«Юридическая ответственность работника социальных служб в Российской Федерации»</a:t>
            </a:r>
          </a:p>
        </p:txBody>
      </p:sp>
      <p:sp>
        <p:nvSpPr>
          <p:cNvPr id="9224" name="Text Box 7">
            <a:extLst>
              <a:ext uri="{FF2B5EF4-FFF2-40B4-BE49-F238E27FC236}">
                <a16:creationId xmlns:a16="http://schemas.microsoft.com/office/drawing/2014/main" id="{BD1891B3-433D-466D-95CE-A5BDF1BD2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29151"/>
            <a:ext cx="9144000" cy="255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67500" tIns="35100" rIns="67500" bIns="35100">
            <a:spAutoFit/>
          </a:bodyPr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orbel" panose="020B0503020204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200" b="1" dirty="0">
                <a:latin typeface="+mj-lt"/>
                <a:cs typeface="Times New Roman" panose="02020603050405020304" pitchFamily="18" charset="0"/>
              </a:rPr>
              <a:t>Пермь - 2019</a:t>
            </a:r>
          </a:p>
        </p:txBody>
      </p:sp>
    </p:spTree>
    <p:extLst>
      <p:ext uri="{BB962C8B-B14F-4D97-AF65-F5344CB8AC3E}">
        <p14:creationId xmlns:p14="http://schemas.microsoft.com/office/powerpoint/2010/main" val="17888968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2"/>
          <p:cNvSpPr txBox="1">
            <a:spLocks noGrp="1"/>
          </p:cNvSpPr>
          <p:nvPr>
            <p:ph type="title"/>
          </p:nvPr>
        </p:nvSpPr>
        <p:spPr>
          <a:xfrm>
            <a:off x="1715800" y="2126019"/>
            <a:ext cx="5807400" cy="7240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 dirty="0">
                <a:solidFill>
                  <a:srgbClr val="002060"/>
                </a:solidFill>
              </a:rPr>
              <a:t>Спасибо за внимание!</a:t>
            </a:r>
            <a:endParaRPr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 idx="4294967295"/>
          </p:nvPr>
        </p:nvSpPr>
        <p:spPr>
          <a:xfrm>
            <a:off x="1056900" y="331700"/>
            <a:ext cx="3681355" cy="6777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dirty="0">
                <a:solidFill>
                  <a:srgbClr val="002060"/>
                </a:solidFill>
              </a:rPr>
              <a:t>Актуальность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0" y="0"/>
            <a:ext cx="941400" cy="5143500"/>
          </a:xfrm>
          <a:prstGeom prst="rect">
            <a:avLst/>
          </a:prstGeom>
          <a:solidFill>
            <a:srgbClr val="002060"/>
          </a:solidFill>
          <a:ln w="9525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B5394"/>
              </a:solidFill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-62550" y="4769375"/>
            <a:ext cx="9144000" cy="37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150099" y="4740874"/>
            <a:ext cx="5466929" cy="316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rgbClr val="002060"/>
                </a:solidFill>
              </a:rPr>
              <a:t>Пермский колледж экономики и управления I ПКЭУ</a:t>
            </a:r>
            <a:endParaRPr sz="1600" dirty="0">
              <a:solidFill>
                <a:srgbClr val="002060"/>
              </a:solidFill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7326500" y="4740875"/>
            <a:ext cx="2245034" cy="2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002060"/>
                </a:solidFill>
              </a:rPr>
              <a:t>Матвей Быков</a:t>
            </a:r>
            <a:endParaRPr sz="1600">
              <a:solidFill>
                <a:srgbClr val="002060"/>
              </a:solidFill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19400" y="3991000"/>
            <a:ext cx="473100" cy="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2862050" y="4157675"/>
            <a:ext cx="611700" cy="611700"/>
          </a:xfrm>
          <a:prstGeom prst="ellipse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/>
          <p:nvPr/>
        </p:nvSpPr>
        <p:spPr>
          <a:xfrm>
            <a:off x="1120800" y="1590801"/>
            <a:ext cx="7194144" cy="2055832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002060"/>
          </a:solidFill>
          <a:ln w="9525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just"/>
            <a:r>
              <a:rPr lang="ru-RU" sz="1800" dirty="0">
                <a:solidFill>
                  <a:schemeClr val="bg1"/>
                </a:solidFill>
              </a:rPr>
              <a:t>Несовершенство законодательства в сфере юридической ответственности работника социальных служб, а именно сокрытие социальными работниками своих доходов и низкая правовая грамотность работников социальных служб.</a:t>
            </a:r>
          </a:p>
        </p:txBody>
      </p:sp>
      <p:grpSp>
        <p:nvGrpSpPr>
          <p:cNvPr id="77" name="Google Shape;77;p14"/>
          <p:cNvGrpSpPr/>
          <p:nvPr/>
        </p:nvGrpSpPr>
        <p:grpSpPr>
          <a:xfrm>
            <a:off x="75609" y="3824759"/>
            <a:ext cx="941991" cy="801891"/>
            <a:chOff x="75609" y="3748559"/>
            <a:chExt cx="941991" cy="801891"/>
          </a:xfrm>
        </p:grpSpPr>
        <p:grpSp>
          <p:nvGrpSpPr>
            <p:cNvPr id="78" name="Google Shape;78;p14"/>
            <p:cNvGrpSpPr/>
            <p:nvPr/>
          </p:nvGrpSpPr>
          <p:grpSpPr>
            <a:xfrm>
              <a:off x="75609" y="3748559"/>
              <a:ext cx="941991" cy="797766"/>
              <a:chOff x="75609" y="3900959"/>
              <a:chExt cx="941991" cy="797766"/>
            </a:xfrm>
          </p:grpSpPr>
          <p:pic>
            <p:nvPicPr>
              <p:cNvPr id="79" name="Google Shape;79;p14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 rot="149897">
                <a:off x="88650" y="3914000"/>
                <a:ext cx="611700" cy="611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0" name="Google Shape;80;p14"/>
              <p:cNvSpPr txBox="1"/>
              <p:nvPr/>
            </p:nvSpPr>
            <p:spPr>
              <a:xfrm>
                <a:off x="544500" y="4228325"/>
                <a:ext cx="473100" cy="47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100" b="1">
                    <a:solidFill>
                      <a:schemeClr val="lt1"/>
                    </a:solidFill>
                  </a:rPr>
                  <a:t>2</a:t>
                </a:r>
                <a:endParaRPr sz="2100" b="1">
                  <a:solidFill>
                    <a:schemeClr val="lt1"/>
                  </a:solidFill>
                </a:endParaRPr>
              </a:p>
            </p:txBody>
          </p:sp>
        </p:grpSp>
        <p:cxnSp>
          <p:nvCxnSpPr>
            <p:cNvPr id="81" name="Google Shape;81;p14"/>
            <p:cNvCxnSpPr/>
            <p:nvPr/>
          </p:nvCxnSpPr>
          <p:spPr>
            <a:xfrm>
              <a:off x="141125" y="4550450"/>
              <a:ext cx="6654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>
            <a:spLocks noGrp="1"/>
          </p:cNvSpPr>
          <p:nvPr>
            <p:ph type="title"/>
          </p:nvPr>
        </p:nvSpPr>
        <p:spPr>
          <a:xfrm>
            <a:off x="1096775" y="1798990"/>
            <a:ext cx="2133313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dirty="0">
                <a:solidFill>
                  <a:srgbClr val="002060"/>
                </a:solidFill>
              </a:rPr>
              <a:t>Задачи: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1144750" y="811536"/>
            <a:ext cx="7688700" cy="9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ru-RU" sz="1800" dirty="0">
                <a:solidFill>
                  <a:srgbClr val="0070C0"/>
                </a:solidFill>
              </a:rPr>
              <a:t>Совершенствование законодательства в сфере юридической ответственности социального работника РФ.</a:t>
            </a:r>
            <a:endParaRPr sz="1800" dirty="0">
              <a:solidFill>
                <a:srgbClr val="0070C0"/>
              </a:solidFill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1098574" y="2231799"/>
            <a:ext cx="7500925" cy="2371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rgbClr val="0070C0"/>
                </a:solidFill>
              </a:rPr>
              <a:t>рассмотреть общие положения института юридической ответственности в праве социального обеспечения.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rgbClr val="0070C0"/>
                </a:solidFill>
              </a:rPr>
              <a:t>охарактеризовать способы защиты прав граждан по социальному обеспечению на примере деятельности Пермского районного суда Пермского края.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800" dirty="0">
                <a:solidFill>
                  <a:srgbClr val="0070C0"/>
                </a:solidFill>
              </a:rPr>
              <a:t>выявить актуальные проблемы в институте юридической ответственности социальных работников и предложить пути их решения. </a:t>
            </a:r>
          </a:p>
          <a:p>
            <a:pPr lvl="0"/>
            <a:endParaRPr sz="1800" dirty="0">
              <a:solidFill>
                <a:srgbClr val="0070C0"/>
              </a:solidFill>
            </a:endParaRPr>
          </a:p>
        </p:txBody>
      </p:sp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>
            <a:off x="1056900" y="141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dirty="0">
                <a:solidFill>
                  <a:srgbClr val="002060"/>
                </a:solidFill>
              </a:rPr>
              <a:t>Цель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0" y="0"/>
            <a:ext cx="941400" cy="5143500"/>
          </a:xfrm>
          <a:prstGeom prst="rect">
            <a:avLst/>
          </a:prstGeom>
          <a:solidFill>
            <a:srgbClr val="002060"/>
          </a:solidFill>
          <a:ln w="9525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2060"/>
              </a:solidFill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-62550" y="4769375"/>
            <a:ext cx="9144000" cy="37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5"/>
          <p:cNvSpPr txBox="1"/>
          <p:nvPr/>
        </p:nvSpPr>
        <p:spPr>
          <a:xfrm>
            <a:off x="150099" y="4740875"/>
            <a:ext cx="5205671" cy="2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rgbClr val="002060"/>
                </a:solidFill>
              </a:rPr>
              <a:t>Пермский колледж экономики и управления I ПКЭУ</a:t>
            </a:r>
            <a:endParaRPr sz="1600" dirty="0">
              <a:solidFill>
                <a:srgbClr val="002060"/>
              </a:solidFill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7326500" y="4740875"/>
            <a:ext cx="2182500" cy="2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002060"/>
                </a:solidFill>
              </a:rPr>
              <a:t>Матвей Быков</a:t>
            </a:r>
            <a:endParaRPr sz="1600">
              <a:solidFill>
                <a:srgbClr val="002060"/>
              </a:solidFill>
            </a:endParaRPr>
          </a:p>
        </p:txBody>
      </p:sp>
      <p:grpSp>
        <p:nvGrpSpPr>
          <p:cNvPr id="96" name="Google Shape;96;p15"/>
          <p:cNvGrpSpPr/>
          <p:nvPr/>
        </p:nvGrpSpPr>
        <p:grpSpPr>
          <a:xfrm>
            <a:off x="75609" y="3824759"/>
            <a:ext cx="941991" cy="801891"/>
            <a:chOff x="75609" y="3748559"/>
            <a:chExt cx="941991" cy="801891"/>
          </a:xfrm>
        </p:grpSpPr>
        <p:grpSp>
          <p:nvGrpSpPr>
            <p:cNvPr id="97" name="Google Shape;97;p15"/>
            <p:cNvGrpSpPr/>
            <p:nvPr/>
          </p:nvGrpSpPr>
          <p:grpSpPr>
            <a:xfrm>
              <a:off x="75609" y="3748559"/>
              <a:ext cx="941991" cy="797766"/>
              <a:chOff x="75609" y="3900959"/>
              <a:chExt cx="941991" cy="797766"/>
            </a:xfrm>
          </p:grpSpPr>
          <p:pic>
            <p:nvPicPr>
              <p:cNvPr id="98" name="Google Shape;98;p15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 rot="149897">
                <a:off x="88650" y="3914000"/>
                <a:ext cx="611700" cy="611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9" name="Google Shape;99;p15"/>
              <p:cNvSpPr txBox="1"/>
              <p:nvPr/>
            </p:nvSpPr>
            <p:spPr>
              <a:xfrm>
                <a:off x="544500" y="4228325"/>
                <a:ext cx="473100" cy="47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100" b="1">
                    <a:solidFill>
                      <a:schemeClr val="lt1"/>
                    </a:solidFill>
                  </a:rPr>
                  <a:t>3</a:t>
                </a:r>
                <a:endParaRPr sz="2100" b="1">
                  <a:solidFill>
                    <a:schemeClr val="lt1"/>
                  </a:solidFill>
                </a:endParaRPr>
              </a:p>
            </p:txBody>
          </p:sp>
        </p:grpSp>
        <p:cxnSp>
          <p:nvCxnSpPr>
            <p:cNvPr id="100" name="Google Shape;100;p15"/>
            <p:cNvCxnSpPr/>
            <p:nvPr/>
          </p:nvCxnSpPr>
          <p:spPr>
            <a:xfrm>
              <a:off x="141125" y="4550450"/>
              <a:ext cx="6654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101" name="Google Shape;101;p15"/>
          <p:cNvCxnSpPr/>
          <p:nvPr/>
        </p:nvCxnSpPr>
        <p:spPr>
          <a:xfrm>
            <a:off x="1144750" y="1694879"/>
            <a:ext cx="6068700" cy="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1056900" y="331700"/>
            <a:ext cx="4431600" cy="75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dirty="0">
                <a:solidFill>
                  <a:srgbClr val="002060"/>
                </a:solidFill>
              </a:rPr>
              <a:t>Основные НПА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107" name="Google Shape;107;p16"/>
          <p:cNvSpPr/>
          <p:nvPr/>
        </p:nvSpPr>
        <p:spPr>
          <a:xfrm>
            <a:off x="0" y="0"/>
            <a:ext cx="941400" cy="5143500"/>
          </a:xfrm>
          <a:prstGeom prst="rect">
            <a:avLst/>
          </a:prstGeom>
          <a:solidFill>
            <a:srgbClr val="002060"/>
          </a:solidFill>
          <a:ln w="9525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B5394"/>
              </a:solidFill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-62550" y="4769375"/>
            <a:ext cx="9144000" cy="37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150099" y="4740875"/>
            <a:ext cx="5419427" cy="2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002060"/>
                </a:solidFill>
              </a:rPr>
              <a:t>Пермский колледж экономики и управления I ПКЭУ</a:t>
            </a:r>
            <a:endParaRPr sz="1600">
              <a:solidFill>
                <a:srgbClr val="002060"/>
              </a:solidFill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7326500" y="4740875"/>
            <a:ext cx="2182500" cy="2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002060"/>
                </a:solidFill>
              </a:rPr>
              <a:t>Матвей Быков</a:t>
            </a:r>
            <a:endParaRPr sz="1600">
              <a:solidFill>
                <a:srgbClr val="002060"/>
              </a:solidFill>
            </a:endParaRPr>
          </a:p>
        </p:txBody>
      </p:sp>
      <p:grpSp>
        <p:nvGrpSpPr>
          <p:cNvPr id="111" name="Google Shape;111;p16"/>
          <p:cNvGrpSpPr/>
          <p:nvPr/>
        </p:nvGrpSpPr>
        <p:grpSpPr>
          <a:xfrm>
            <a:off x="75609" y="3824759"/>
            <a:ext cx="941991" cy="801891"/>
            <a:chOff x="75609" y="3748559"/>
            <a:chExt cx="941991" cy="801891"/>
          </a:xfrm>
        </p:grpSpPr>
        <p:grpSp>
          <p:nvGrpSpPr>
            <p:cNvPr id="112" name="Google Shape;112;p16"/>
            <p:cNvGrpSpPr/>
            <p:nvPr/>
          </p:nvGrpSpPr>
          <p:grpSpPr>
            <a:xfrm>
              <a:off x="75609" y="3748559"/>
              <a:ext cx="941991" cy="797766"/>
              <a:chOff x="75609" y="3900959"/>
              <a:chExt cx="941991" cy="797766"/>
            </a:xfrm>
          </p:grpSpPr>
          <p:pic>
            <p:nvPicPr>
              <p:cNvPr id="113" name="Google Shape;113;p16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 rot="149897">
                <a:off x="88650" y="3914000"/>
                <a:ext cx="611700" cy="611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4" name="Google Shape;114;p16"/>
              <p:cNvSpPr txBox="1"/>
              <p:nvPr/>
            </p:nvSpPr>
            <p:spPr>
              <a:xfrm>
                <a:off x="544500" y="4228325"/>
                <a:ext cx="473100" cy="47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100" b="1">
                    <a:solidFill>
                      <a:schemeClr val="lt1"/>
                    </a:solidFill>
                  </a:rPr>
                  <a:t>4</a:t>
                </a:r>
                <a:endParaRPr sz="2100" b="1">
                  <a:solidFill>
                    <a:schemeClr val="lt1"/>
                  </a:solidFill>
                </a:endParaRPr>
              </a:p>
            </p:txBody>
          </p:sp>
        </p:grpSp>
        <p:cxnSp>
          <p:nvCxnSpPr>
            <p:cNvPr id="115" name="Google Shape;115;p16"/>
            <p:cNvCxnSpPr/>
            <p:nvPr/>
          </p:nvCxnSpPr>
          <p:spPr>
            <a:xfrm>
              <a:off x="141125" y="4550450"/>
              <a:ext cx="6654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" name="TextBox 1"/>
          <p:cNvSpPr txBox="1"/>
          <p:nvPr/>
        </p:nvSpPr>
        <p:spPr>
          <a:xfrm>
            <a:off x="1235046" y="1024920"/>
            <a:ext cx="71014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800" dirty="0">
                <a:solidFill>
                  <a:srgbClr val="0070C0"/>
                </a:solidFill>
              </a:rPr>
              <a:t>Конституция Российской Федерации (принята всенародным голосованием 12.12.1993)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800" dirty="0">
              <a:solidFill>
                <a:srgbClr val="0070C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800" dirty="0">
                <a:solidFill>
                  <a:srgbClr val="0070C0"/>
                </a:solidFill>
              </a:rPr>
              <a:t>Федеральный конституционный закон от 07.02.2011 № 1-ФКЗ (ред. от 06.03.2019) «О судах общей юрисдикции в Российской Федерации»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800" dirty="0">
              <a:solidFill>
                <a:srgbClr val="0070C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800" dirty="0">
                <a:solidFill>
                  <a:srgbClr val="0070C0"/>
                </a:solidFill>
              </a:rPr>
              <a:t>Федеральный закон от 25.12.2008 N 273-ФЗ (ред. от 30.10.2018) «О противодействии коррупции»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800" dirty="0">
              <a:solidFill>
                <a:srgbClr val="0070C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800" dirty="0">
                <a:solidFill>
                  <a:srgbClr val="0070C0"/>
                </a:solidFill>
              </a:rPr>
              <a:t>Административный регламент работы отделения Пенсионного фонда России по Пермскому краю от 06.03.2012 г. № 200н.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>
            <a:spLocks noGrp="1"/>
          </p:cNvSpPr>
          <p:nvPr>
            <p:ph type="title"/>
          </p:nvPr>
        </p:nvSpPr>
        <p:spPr>
          <a:xfrm>
            <a:off x="1056900" y="331700"/>
            <a:ext cx="7688700" cy="12595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dirty="0">
                <a:solidFill>
                  <a:srgbClr val="002060"/>
                </a:solidFill>
              </a:rPr>
              <a:t>Понятие юридической ответственности</a:t>
            </a:r>
            <a:endParaRPr sz="24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121" name="Google Shape;121;p17"/>
          <p:cNvSpPr/>
          <p:nvPr/>
        </p:nvSpPr>
        <p:spPr>
          <a:xfrm>
            <a:off x="0" y="0"/>
            <a:ext cx="941400" cy="5143500"/>
          </a:xfrm>
          <a:prstGeom prst="rect">
            <a:avLst/>
          </a:prstGeom>
          <a:solidFill>
            <a:srgbClr val="002060"/>
          </a:solidFill>
          <a:ln w="9525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B5394"/>
              </a:solidFill>
            </a:endParaRPr>
          </a:p>
        </p:txBody>
      </p:sp>
      <p:sp>
        <p:nvSpPr>
          <p:cNvPr id="122" name="Google Shape;122;p17"/>
          <p:cNvSpPr/>
          <p:nvPr/>
        </p:nvSpPr>
        <p:spPr>
          <a:xfrm>
            <a:off x="-62550" y="4769375"/>
            <a:ext cx="9144000" cy="37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7"/>
          <p:cNvSpPr txBox="1"/>
          <p:nvPr/>
        </p:nvSpPr>
        <p:spPr>
          <a:xfrm>
            <a:off x="150099" y="4740875"/>
            <a:ext cx="5419427" cy="2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002060"/>
                </a:solidFill>
              </a:rPr>
              <a:t>Пермский колледж экономики и управления I ПКЭУ</a:t>
            </a:r>
            <a:endParaRPr sz="1600">
              <a:solidFill>
                <a:srgbClr val="002060"/>
              </a:solidFill>
            </a:endParaRPr>
          </a:p>
        </p:txBody>
      </p:sp>
      <p:sp>
        <p:nvSpPr>
          <p:cNvPr id="124" name="Google Shape;124;p17"/>
          <p:cNvSpPr txBox="1"/>
          <p:nvPr/>
        </p:nvSpPr>
        <p:spPr>
          <a:xfrm>
            <a:off x="7326500" y="4740875"/>
            <a:ext cx="2182500" cy="2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002060"/>
                </a:solidFill>
              </a:rPr>
              <a:t>Матвей Быков</a:t>
            </a:r>
            <a:endParaRPr sz="1600">
              <a:solidFill>
                <a:srgbClr val="002060"/>
              </a:solidFill>
            </a:endParaRPr>
          </a:p>
        </p:txBody>
      </p:sp>
      <p:grpSp>
        <p:nvGrpSpPr>
          <p:cNvPr id="125" name="Google Shape;125;p17"/>
          <p:cNvGrpSpPr/>
          <p:nvPr/>
        </p:nvGrpSpPr>
        <p:grpSpPr>
          <a:xfrm>
            <a:off x="75609" y="3824759"/>
            <a:ext cx="941991" cy="801891"/>
            <a:chOff x="75609" y="3748559"/>
            <a:chExt cx="941991" cy="801891"/>
          </a:xfrm>
        </p:grpSpPr>
        <p:grpSp>
          <p:nvGrpSpPr>
            <p:cNvPr id="126" name="Google Shape;126;p17"/>
            <p:cNvGrpSpPr/>
            <p:nvPr/>
          </p:nvGrpSpPr>
          <p:grpSpPr>
            <a:xfrm>
              <a:off x="75609" y="3748559"/>
              <a:ext cx="941991" cy="797766"/>
              <a:chOff x="75609" y="3900959"/>
              <a:chExt cx="941991" cy="797766"/>
            </a:xfrm>
          </p:grpSpPr>
          <p:pic>
            <p:nvPicPr>
              <p:cNvPr id="127" name="Google Shape;127;p17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 rot="149897">
                <a:off x="88650" y="3914000"/>
                <a:ext cx="611700" cy="611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8" name="Google Shape;128;p17"/>
              <p:cNvSpPr txBox="1"/>
              <p:nvPr/>
            </p:nvSpPr>
            <p:spPr>
              <a:xfrm>
                <a:off x="544500" y="4228325"/>
                <a:ext cx="473100" cy="47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100" b="1">
                    <a:solidFill>
                      <a:schemeClr val="lt1"/>
                    </a:solidFill>
                  </a:rPr>
                  <a:t>5</a:t>
                </a:r>
                <a:endParaRPr sz="2100" b="1">
                  <a:solidFill>
                    <a:schemeClr val="lt1"/>
                  </a:solidFill>
                </a:endParaRPr>
              </a:p>
            </p:txBody>
          </p:sp>
        </p:grpSp>
        <p:cxnSp>
          <p:nvCxnSpPr>
            <p:cNvPr id="129" name="Google Shape;129;p17"/>
            <p:cNvCxnSpPr/>
            <p:nvPr/>
          </p:nvCxnSpPr>
          <p:spPr>
            <a:xfrm>
              <a:off x="141125" y="4550450"/>
              <a:ext cx="6654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" name="Группа 3"/>
          <p:cNvGrpSpPr/>
          <p:nvPr/>
        </p:nvGrpSpPr>
        <p:grpSpPr>
          <a:xfrm>
            <a:off x="1120800" y="1768926"/>
            <a:ext cx="6835669" cy="1781796"/>
            <a:chOff x="1120800" y="1768926"/>
            <a:chExt cx="6835669" cy="1781796"/>
          </a:xfrm>
        </p:grpSpPr>
        <p:sp>
          <p:nvSpPr>
            <p:cNvPr id="17" name="Google Shape;180;p20"/>
            <p:cNvSpPr/>
            <p:nvPr/>
          </p:nvSpPr>
          <p:spPr>
            <a:xfrm>
              <a:off x="1120800" y="1768926"/>
              <a:ext cx="6835669" cy="1781796"/>
            </a:xfrm>
            <a:prstGeom prst="snip2DiagRect">
              <a:avLst>
                <a:gd name="adj1" fmla="val 0"/>
                <a:gd name="adj2" fmla="val 16667"/>
              </a:avLst>
            </a:prstGeom>
            <a:solidFill>
              <a:srgbClr val="002060"/>
            </a:solidFill>
            <a:ln w="9525" cap="flat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just"/>
              <a:r>
                <a:rPr lang="ru-RU" sz="1800" dirty="0">
                  <a:solidFill>
                    <a:schemeClr val="bg1"/>
                  </a:solidFill>
                </a:rPr>
                <a:t>— одна из форм государственного принуждения, обеспечивающего правовую систему общества.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985163" y="3163882"/>
              <a:ext cx="16866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800" dirty="0">
                  <a:solidFill>
                    <a:schemeClr val="bg1"/>
                  </a:solidFill>
                </a:rPr>
                <a:t>Венгеров А.Б.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>
            <a:off x="1056900" y="331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dirty="0">
                <a:solidFill>
                  <a:srgbClr val="002060"/>
                </a:solidFill>
              </a:rPr>
              <a:t>Виды юридической ответственности</a:t>
            </a:r>
            <a:endParaRPr sz="24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135" name="Google Shape;135;p18"/>
          <p:cNvSpPr/>
          <p:nvPr/>
        </p:nvSpPr>
        <p:spPr>
          <a:xfrm>
            <a:off x="0" y="0"/>
            <a:ext cx="941400" cy="5143500"/>
          </a:xfrm>
          <a:prstGeom prst="rect">
            <a:avLst/>
          </a:prstGeom>
          <a:solidFill>
            <a:srgbClr val="002060"/>
          </a:solidFill>
          <a:ln w="9525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B5394"/>
              </a:solidFill>
            </a:endParaRPr>
          </a:p>
        </p:txBody>
      </p:sp>
      <p:sp>
        <p:nvSpPr>
          <p:cNvPr id="136" name="Google Shape;136;p18"/>
          <p:cNvSpPr/>
          <p:nvPr/>
        </p:nvSpPr>
        <p:spPr>
          <a:xfrm>
            <a:off x="-62550" y="4769375"/>
            <a:ext cx="9144000" cy="37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 txBox="1"/>
          <p:nvPr/>
        </p:nvSpPr>
        <p:spPr>
          <a:xfrm>
            <a:off x="150100" y="4740875"/>
            <a:ext cx="5692560" cy="2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rgbClr val="002060"/>
                </a:solidFill>
              </a:rPr>
              <a:t>Пермский колледж экономики и управления I ПКЭУ</a:t>
            </a:r>
            <a:endParaRPr sz="1600" dirty="0">
              <a:solidFill>
                <a:srgbClr val="002060"/>
              </a:solidFill>
            </a:endParaRPr>
          </a:p>
        </p:txBody>
      </p:sp>
      <p:sp>
        <p:nvSpPr>
          <p:cNvPr id="138" name="Google Shape;138;p18"/>
          <p:cNvSpPr txBox="1"/>
          <p:nvPr/>
        </p:nvSpPr>
        <p:spPr>
          <a:xfrm>
            <a:off x="7326500" y="4740875"/>
            <a:ext cx="2182500" cy="2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002060"/>
                </a:solidFill>
              </a:rPr>
              <a:t>Матвей Быков</a:t>
            </a:r>
            <a:endParaRPr sz="1600">
              <a:solidFill>
                <a:srgbClr val="002060"/>
              </a:solidFill>
            </a:endParaRPr>
          </a:p>
        </p:txBody>
      </p:sp>
      <p:grpSp>
        <p:nvGrpSpPr>
          <p:cNvPr id="139" name="Google Shape;139;p18"/>
          <p:cNvGrpSpPr/>
          <p:nvPr/>
        </p:nvGrpSpPr>
        <p:grpSpPr>
          <a:xfrm>
            <a:off x="75609" y="3824759"/>
            <a:ext cx="941991" cy="801891"/>
            <a:chOff x="75609" y="3748559"/>
            <a:chExt cx="941991" cy="801891"/>
          </a:xfrm>
        </p:grpSpPr>
        <p:grpSp>
          <p:nvGrpSpPr>
            <p:cNvPr id="140" name="Google Shape;140;p18"/>
            <p:cNvGrpSpPr/>
            <p:nvPr/>
          </p:nvGrpSpPr>
          <p:grpSpPr>
            <a:xfrm>
              <a:off x="75609" y="3748559"/>
              <a:ext cx="941991" cy="797766"/>
              <a:chOff x="75609" y="3900959"/>
              <a:chExt cx="941991" cy="797766"/>
            </a:xfrm>
          </p:grpSpPr>
          <p:pic>
            <p:nvPicPr>
              <p:cNvPr id="141" name="Google Shape;141;p18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 rot="149897">
                <a:off x="88650" y="3914000"/>
                <a:ext cx="611700" cy="611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2" name="Google Shape;142;p18"/>
              <p:cNvSpPr txBox="1"/>
              <p:nvPr/>
            </p:nvSpPr>
            <p:spPr>
              <a:xfrm>
                <a:off x="544500" y="4228325"/>
                <a:ext cx="473100" cy="47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100" b="1">
                    <a:solidFill>
                      <a:schemeClr val="lt1"/>
                    </a:solidFill>
                  </a:rPr>
                  <a:t>6</a:t>
                </a:r>
                <a:endParaRPr sz="2100" b="1">
                  <a:solidFill>
                    <a:schemeClr val="lt1"/>
                  </a:solidFill>
                </a:endParaRPr>
              </a:p>
            </p:txBody>
          </p:sp>
        </p:grpSp>
        <p:cxnSp>
          <p:nvCxnSpPr>
            <p:cNvPr id="143" name="Google Shape;143;p18"/>
            <p:cNvCxnSpPr/>
            <p:nvPr/>
          </p:nvCxnSpPr>
          <p:spPr>
            <a:xfrm>
              <a:off x="141125" y="4550450"/>
              <a:ext cx="6654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149" name="Google Shape;149;p18"/>
          <p:cNvCxnSpPr/>
          <p:nvPr/>
        </p:nvCxnSpPr>
        <p:spPr>
          <a:xfrm>
            <a:off x="1209675" y="1503413"/>
            <a:ext cx="0" cy="25404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0" name="Google Shape;15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21150" y="401675"/>
            <a:ext cx="1124450" cy="11244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606284" y="1757950"/>
            <a:ext cx="254268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>
                <a:solidFill>
                  <a:srgbClr val="0070C0"/>
                </a:solidFill>
              </a:rPr>
              <a:t>Уголовная </a:t>
            </a:r>
          </a:p>
          <a:p>
            <a:endParaRPr lang="ru-RU" sz="1800" dirty="0">
              <a:solidFill>
                <a:srgbClr val="0070C0"/>
              </a:solidFill>
            </a:endParaRPr>
          </a:p>
          <a:p>
            <a:r>
              <a:rPr lang="ru-RU" sz="1800" dirty="0">
                <a:solidFill>
                  <a:srgbClr val="0070C0"/>
                </a:solidFill>
              </a:rPr>
              <a:t>Административная </a:t>
            </a:r>
          </a:p>
          <a:p>
            <a:endParaRPr lang="ru-RU" sz="1800" dirty="0">
              <a:solidFill>
                <a:srgbClr val="0070C0"/>
              </a:solidFill>
            </a:endParaRPr>
          </a:p>
          <a:p>
            <a:r>
              <a:rPr lang="ru-RU" sz="1800" dirty="0">
                <a:solidFill>
                  <a:srgbClr val="0070C0"/>
                </a:solidFill>
              </a:rPr>
              <a:t>Гражданско-правовая</a:t>
            </a:r>
          </a:p>
          <a:p>
            <a:endParaRPr lang="ru-RU" sz="1800" dirty="0">
              <a:solidFill>
                <a:srgbClr val="0070C0"/>
              </a:solidFill>
            </a:endParaRPr>
          </a:p>
          <a:p>
            <a:r>
              <a:rPr lang="ru-RU" sz="1800" dirty="0">
                <a:solidFill>
                  <a:srgbClr val="0070C0"/>
                </a:solidFill>
              </a:rPr>
              <a:t>Дисциплинарная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9"/>
          <p:cNvSpPr txBox="1">
            <a:spLocks noGrp="1"/>
          </p:cNvSpPr>
          <p:nvPr>
            <p:ph type="title"/>
          </p:nvPr>
        </p:nvSpPr>
        <p:spPr>
          <a:xfrm>
            <a:off x="1056900" y="331700"/>
            <a:ext cx="7688700" cy="8677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dirty="0">
                <a:solidFill>
                  <a:srgbClr val="002060"/>
                </a:solidFill>
              </a:rPr>
              <a:t>Статистика обращений граждан в Пермский районный суд Пермско края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157" name="Google Shape;157;p19"/>
          <p:cNvSpPr/>
          <p:nvPr/>
        </p:nvSpPr>
        <p:spPr>
          <a:xfrm>
            <a:off x="0" y="0"/>
            <a:ext cx="941400" cy="5143500"/>
          </a:xfrm>
          <a:prstGeom prst="rect">
            <a:avLst/>
          </a:prstGeom>
          <a:solidFill>
            <a:srgbClr val="002060"/>
          </a:solidFill>
          <a:ln w="9525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B5394"/>
              </a:solidFill>
            </a:endParaRPr>
          </a:p>
        </p:txBody>
      </p:sp>
      <p:sp>
        <p:nvSpPr>
          <p:cNvPr id="158" name="Google Shape;158;p19"/>
          <p:cNvSpPr/>
          <p:nvPr/>
        </p:nvSpPr>
        <p:spPr>
          <a:xfrm>
            <a:off x="-62550" y="4769375"/>
            <a:ext cx="9144000" cy="37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9"/>
          <p:cNvSpPr txBox="1"/>
          <p:nvPr/>
        </p:nvSpPr>
        <p:spPr>
          <a:xfrm>
            <a:off x="150100" y="4740875"/>
            <a:ext cx="5514430" cy="2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rgbClr val="002060"/>
                </a:solidFill>
              </a:rPr>
              <a:t>Пермский колледж экономики и управления I ПКЭУ</a:t>
            </a:r>
            <a:endParaRPr sz="1600" dirty="0">
              <a:solidFill>
                <a:srgbClr val="002060"/>
              </a:solidFill>
            </a:endParaRPr>
          </a:p>
        </p:txBody>
      </p:sp>
      <p:sp>
        <p:nvSpPr>
          <p:cNvPr id="160" name="Google Shape;160;p19"/>
          <p:cNvSpPr txBox="1"/>
          <p:nvPr/>
        </p:nvSpPr>
        <p:spPr>
          <a:xfrm>
            <a:off x="7326500" y="4740875"/>
            <a:ext cx="2182500" cy="2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002060"/>
                </a:solidFill>
              </a:rPr>
              <a:t>Матвей Быков</a:t>
            </a:r>
            <a:endParaRPr sz="1600">
              <a:solidFill>
                <a:srgbClr val="002060"/>
              </a:solidFill>
            </a:endParaRPr>
          </a:p>
        </p:txBody>
      </p:sp>
      <p:grpSp>
        <p:nvGrpSpPr>
          <p:cNvPr id="161" name="Google Shape;161;p19"/>
          <p:cNvGrpSpPr/>
          <p:nvPr/>
        </p:nvGrpSpPr>
        <p:grpSpPr>
          <a:xfrm>
            <a:off x="75609" y="3824759"/>
            <a:ext cx="941991" cy="801891"/>
            <a:chOff x="75609" y="3748559"/>
            <a:chExt cx="941991" cy="801891"/>
          </a:xfrm>
        </p:grpSpPr>
        <p:grpSp>
          <p:nvGrpSpPr>
            <p:cNvPr id="162" name="Google Shape;162;p19"/>
            <p:cNvGrpSpPr/>
            <p:nvPr/>
          </p:nvGrpSpPr>
          <p:grpSpPr>
            <a:xfrm>
              <a:off x="75609" y="3748559"/>
              <a:ext cx="941991" cy="797766"/>
              <a:chOff x="75609" y="3900959"/>
              <a:chExt cx="941991" cy="797766"/>
            </a:xfrm>
          </p:grpSpPr>
          <p:pic>
            <p:nvPicPr>
              <p:cNvPr id="163" name="Google Shape;163;p19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 rot="149897">
                <a:off x="88650" y="3914000"/>
                <a:ext cx="611700" cy="611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64" name="Google Shape;164;p19"/>
              <p:cNvSpPr txBox="1"/>
              <p:nvPr/>
            </p:nvSpPr>
            <p:spPr>
              <a:xfrm>
                <a:off x="544500" y="4228325"/>
                <a:ext cx="473100" cy="47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100" b="1">
                    <a:solidFill>
                      <a:schemeClr val="lt1"/>
                    </a:solidFill>
                  </a:rPr>
                  <a:t>7</a:t>
                </a:r>
                <a:endParaRPr sz="2100" b="1">
                  <a:solidFill>
                    <a:schemeClr val="lt1"/>
                  </a:solidFill>
                </a:endParaRPr>
              </a:p>
            </p:txBody>
          </p:sp>
        </p:grpSp>
        <p:cxnSp>
          <p:nvCxnSpPr>
            <p:cNvPr id="165" name="Google Shape;165;p19"/>
            <p:cNvCxnSpPr/>
            <p:nvPr/>
          </p:nvCxnSpPr>
          <p:spPr>
            <a:xfrm>
              <a:off x="141125" y="4550450"/>
              <a:ext cx="6654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699457"/>
              </p:ext>
            </p:extLst>
          </p:nvPr>
        </p:nvGraphicFramePr>
        <p:xfrm>
          <a:off x="1116767" y="1391771"/>
          <a:ext cx="7269587" cy="3185788"/>
        </p:xfrm>
        <a:graphic>
          <a:graphicData uri="http://schemas.openxmlformats.org/drawingml/2006/table">
            <a:tbl>
              <a:tblPr firstRow="1" bandRow="1"/>
              <a:tblGrid>
                <a:gridCol w="1251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1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1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1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1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31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6676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002060"/>
                          </a:solidFill>
                        </a:rPr>
                        <a:t>Год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002060"/>
                          </a:solidFill>
                        </a:rPr>
                        <a:t>Пенсия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002060"/>
                          </a:solidFill>
                        </a:rPr>
                        <a:t>Пособия</a:t>
                      </a:r>
                      <a:r>
                        <a:rPr lang="ru-RU" sz="1500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002060"/>
                          </a:solidFill>
                        </a:rPr>
                        <a:t>Льготы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002060"/>
                          </a:solidFill>
                        </a:rPr>
                        <a:t>Ком.</a:t>
                      </a:r>
                      <a:r>
                        <a:rPr lang="ru-RU" sz="1500" b="1" baseline="0" dirty="0">
                          <a:solidFill>
                            <a:srgbClr val="002060"/>
                          </a:solidFill>
                        </a:rPr>
                        <a:t> выплаты</a:t>
                      </a:r>
                      <a:endParaRPr lang="ru-RU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2060"/>
                          </a:solidFill>
                        </a:rPr>
                        <a:t>Всего</a:t>
                      </a:r>
                      <a:endParaRPr lang="ru-RU" sz="1500" b="1" dirty="0">
                        <a:solidFill>
                          <a:srgbClr val="002060"/>
                        </a:solidFill>
                      </a:endParaRP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676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2014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9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10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ru-RU" sz="1700" dirty="0">
                        <a:solidFill>
                          <a:srgbClr val="002060"/>
                        </a:solidFill>
                      </a:endParaRP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676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2015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10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7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rgbClr val="002060"/>
                          </a:solidFill>
                        </a:rPr>
                        <a:t>22</a:t>
                      </a:r>
                      <a:endParaRPr lang="ru-RU" sz="1700" dirty="0">
                        <a:solidFill>
                          <a:srgbClr val="002060"/>
                        </a:solidFill>
                      </a:endParaRP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676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2016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14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5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rgbClr val="002060"/>
                          </a:solidFill>
                        </a:rPr>
                        <a:t>23</a:t>
                      </a:r>
                      <a:endParaRPr lang="ru-RU" sz="1700" dirty="0">
                        <a:solidFill>
                          <a:srgbClr val="002060"/>
                        </a:solidFill>
                      </a:endParaRP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676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2017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18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9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7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-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rgbClr val="002060"/>
                          </a:solidFill>
                        </a:rPr>
                        <a:t>34</a:t>
                      </a:r>
                      <a:endParaRPr lang="ru-RU" sz="1700" dirty="0">
                        <a:solidFill>
                          <a:srgbClr val="002060"/>
                        </a:solidFill>
                      </a:endParaRP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676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2018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16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11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4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smtClean="0">
                          <a:solidFill>
                            <a:srgbClr val="002060"/>
                          </a:solidFill>
                        </a:rPr>
                        <a:t>32</a:t>
                      </a:r>
                      <a:endParaRPr lang="ru-RU" sz="1700" dirty="0">
                        <a:solidFill>
                          <a:srgbClr val="002060"/>
                        </a:solidFill>
                      </a:endParaRPr>
                    </a:p>
                  </a:txBody>
                  <a:tcPr marL="95209" marR="95209" marT="47604" marB="476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>
            <a:off x="1056900" y="331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1100"/>
            </a:pPr>
            <a:r>
              <a:rPr lang="ru-RU" sz="2400" dirty="0">
                <a:solidFill>
                  <a:srgbClr val="002060"/>
                </a:solidFill>
              </a:rPr>
              <a:t>Актуальные проблемы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135" name="Google Shape;135;p18"/>
          <p:cNvSpPr/>
          <p:nvPr/>
        </p:nvSpPr>
        <p:spPr>
          <a:xfrm>
            <a:off x="0" y="0"/>
            <a:ext cx="941400" cy="5143500"/>
          </a:xfrm>
          <a:prstGeom prst="rect">
            <a:avLst/>
          </a:prstGeom>
          <a:solidFill>
            <a:srgbClr val="002060"/>
          </a:solidFill>
          <a:ln w="9525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B5394"/>
              </a:solidFill>
            </a:endParaRPr>
          </a:p>
        </p:txBody>
      </p:sp>
      <p:sp>
        <p:nvSpPr>
          <p:cNvPr id="136" name="Google Shape;136;p18"/>
          <p:cNvSpPr/>
          <p:nvPr/>
        </p:nvSpPr>
        <p:spPr>
          <a:xfrm>
            <a:off x="-62550" y="4769375"/>
            <a:ext cx="9144000" cy="37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 txBox="1"/>
          <p:nvPr/>
        </p:nvSpPr>
        <p:spPr>
          <a:xfrm>
            <a:off x="150100" y="4740875"/>
            <a:ext cx="5692560" cy="2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rgbClr val="002060"/>
                </a:solidFill>
              </a:rPr>
              <a:t>Пермский колледж экономики и управления I ПКЭУ</a:t>
            </a:r>
            <a:endParaRPr sz="1600" dirty="0">
              <a:solidFill>
                <a:srgbClr val="002060"/>
              </a:solidFill>
            </a:endParaRPr>
          </a:p>
        </p:txBody>
      </p:sp>
      <p:sp>
        <p:nvSpPr>
          <p:cNvPr id="138" name="Google Shape;138;p18"/>
          <p:cNvSpPr txBox="1"/>
          <p:nvPr/>
        </p:nvSpPr>
        <p:spPr>
          <a:xfrm>
            <a:off x="7326500" y="4740875"/>
            <a:ext cx="2182500" cy="2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002060"/>
                </a:solidFill>
              </a:rPr>
              <a:t>Матвей Быков</a:t>
            </a:r>
            <a:endParaRPr sz="1600">
              <a:solidFill>
                <a:srgbClr val="002060"/>
              </a:solidFill>
            </a:endParaRPr>
          </a:p>
        </p:txBody>
      </p:sp>
      <p:grpSp>
        <p:nvGrpSpPr>
          <p:cNvPr id="139" name="Google Shape;139;p18"/>
          <p:cNvGrpSpPr/>
          <p:nvPr/>
        </p:nvGrpSpPr>
        <p:grpSpPr>
          <a:xfrm>
            <a:off x="75609" y="3824759"/>
            <a:ext cx="941991" cy="801891"/>
            <a:chOff x="75609" y="3748559"/>
            <a:chExt cx="941991" cy="801891"/>
          </a:xfrm>
        </p:grpSpPr>
        <p:grpSp>
          <p:nvGrpSpPr>
            <p:cNvPr id="140" name="Google Shape;140;p18"/>
            <p:cNvGrpSpPr/>
            <p:nvPr/>
          </p:nvGrpSpPr>
          <p:grpSpPr>
            <a:xfrm>
              <a:off x="75609" y="3748559"/>
              <a:ext cx="941991" cy="797766"/>
              <a:chOff x="75609" y="3900959"/>
              <a:chExt cx="941991" cy="797766"/>
            </a:xfrm>
          </p:grpSpPr>
          <p:pic>
            <p:nvPicPr>
              <p:cNvPr id="141" name="Google Shape;141;p18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 rot="149897">
                <a:off x="88650" y="3914000"/>
                <a:ext cx="611700" cy="611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2" name="Google Shape;142;p18"/>
              <p:cNvSpPr txBox="1"/>
              <p:nvPr/>
            </p:nvSpPr>
            <p:spPr>
              <a:xfrm>
                <a:off x="544500" y="4228325"/>
                <a:ext cx="473100" cy="47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100" b="1" dirty="0">
                    <a:solidFill>
                      <a:schemeClr val="lt1"/>
                    </a:solidFill>
                  </a:rPr>
                  <a:t>8</a:t>
                </a:r>
                <a:endParaRPr sz="2100" b="1" dirty="0">
                  <a:solidFill>
                    <a:schemeClr val="lt1"/>
                  </a:solidFill>
                </a:endParaRPr>
              </a:p>
            </p:txBody>
          </p:sp>
        </p:grpSp>
        <p:cxnSp>
          <p:nvCxnSpPr>
            <p:cNvPr id="143" name="Google Shape;143;p18"/>
            <p:cNvCxnSpPr/>
            <p:nvPr/>
          </p:nvCxnSpPr>
          <p:spPr>
            <a:xfrm>
              <a:off x="141125" y="4550450"/>
              <a:ext cx="6654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149" name="Google Shape;149;p18"/>
          <p:cNvCxnSpPr/>
          <p:nvPr/>
        </p:nvCxnSpPr>
        <p:spPr>
          <a:xfrm>
            <a:off x="1209675" y="1503413"/>
            <a:ext cx="0" cy="25404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0" name="Google Shape;15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21150" y="401675"/>
            <a:ext cx="1124450" cy="11244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606282" y="1757950"/>
            <a:ext cx="72015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800" dirty="0">
                <a:solidFill>
                  <a:srgbClr val="0070C0"/>
                </a:solidFill>
              </a:rPr>
              <a:t>Сокрытие социальными работниками своих доходов </a:t>
            </a:r>
          </a:p>
          <a:p>
            <a:pPr marL="342900" indent="-342900">
              <a:buFont typeface="+mj-lt"/>
              <a:buAutoNum type="arabicPeriod"/>
            </a:pPr>
            <a:endParaRPr lang="ru-RU" sz="1800" dirty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solidFill>
                  <a:srgbClr val="0070C0"/>
                </a:solidFill>
              </a:rPr>
              <a:t>Низкая правовая грамотность работников социальных служб</a:t>
            </a:r>
          </a:p>
        </p:txBody>
      </p:sp>
    </p:spTree>
    <p:extLst>
      <p:ext uri="{BB962C8B-B14F-4D97-AF65-F5344CB8AC3E}">
        <p14:creationId xmlns:p14="http://schemas.microsoft.com/office/powerpoint/2010/main" val="3063367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>
            <a:spLocks noGrp="1"/>
          </p:cNvSpPr>
          <p:nvPr>
            <p:ph type="title"/>
          </p:nvPr>
        </p:nvSpPr>
        <p:spPr>
          <a:xfrm>
            <a:off x="1056900" y="331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1100"/>
            </a:pPr>
            <a:r>
              <a:rPr lang="ru-RU" sz="2400" dirty="0">
                <a:solidFill>
                  <a:srgbClr val="002060"/>
                </a:solidFill>
              </a:rPr>
              <a:t>Пути решения</a:t>
            </a:r>
            <a:endParaRPr sz="2400" dirty="0">
              <a:solidFill>
                <a:srgbClr val="002060"/>
              </a:solidFill>
            </a:endParaRPr>
          </a:p>
        </p:txBody>
      </p:sp>
      <p:sp>
        <p:nvSpPr>
          <p:cNvPr id="135" name="Google Shape;135;p18"/>
          <p:cNvSpPr/>
          <p:nvPr/>
        </p:nvSpPr>
        <p:spPr>
          <a:xfrm>
            <a:off x="0" y="0"/>
            <a:ext cx="941400" cy="5143500"/>
          </a:xfrm>
          <a:prstGeom prst="rect">
            <a:avLst/>
          </a:prstGeom>
          <a:solidFill>
            <a:srgbClr val="002060"/>
          </a:solidFill>
          <a:ln w="9525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B5394"/>
              </a:solidFill>
            </a:endParaRPr>
          </a:p>
        </p:txBody>
      </p:sp>
      <p:sp>
        <p:nvSpPr>
          <p:cNvPr id="136" name="Google Shape;136;p18"/>
          <p:cNvSpPr/>
          <p:nvPr/>
        </p:nvSpPr>
        <p:spPr>
          <a:xfrm>
            <a:off x="-62550" y="4769375"/>
            <a:ext cx="9144000" cy="37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8"/>
          <p:cNvSpPr txBox="1"/>
          <p:nvPr/>
        </p:nvSpPr>
        <p:spPr>
          <a:xfrm>
            <a:off x="150100" y="4740875"/>
            <a:ext cx="5692560" cy="2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dirty="0">
                <a:solidFill>
                  <a:srgbClr val="002060"/>
                </a:solidFill>
              </a:rPr>
              <a:t>Пермский колледж экономики и управления I ПКЭУ</a:t>
            </a:r>
            <a:endParaRPr sz="1600" dirty="0">
              <a:solidFill>
                <a:srgbClr val="002060"/>
              </a:solidFill>
            </a:endParaRPr>
          </a:p>
        </p:txBody>
      </p:sp>
      <p:sp>
        <p:nvSpPr>
          <p:cNvPr id="138" name="Google Shape;138;p18"/>
          <p:cNvSpPr txBox="1"/>
          <p:nvPr/>
        </p:nvSpPr>
        <p:spPr>
          <a:xfrm>
            <a:off x="7326500" y="4740875"/>
            <a:ext cx="2182500" cy="2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002060"/>
                </a:solidFill>
              </a:rPr>
              <a:t>Матвей Быков</a:t>
            </a:r>
            <a:endParaRPr sz="1600">
              <a:solidFill>
                <a:srgbClr val="002060"/>
              </a:solidFill>
            </a:endParaRPr>
          </a:p>
        </p:txBody>
      </p:sp>
      <p:grpSp>
        <p:nvGrpSpPr>
          <p:cNvPr id="139" name="Google Shape;139;p18"/>
          <p:cNvGrpSpPr/>
          <p:nvPr/>
        </p:nvGrpSpPr>
        <p:grpSpPr>
          <a:xfrm>
            <a:off x="75609" y="3824759"/>
            <a:ext cx="941991" cy="801891"/>
            <a:chOff x="75609" y="3748559"/>
            <a:chExt cx="941991" cy="801891"/>
          </a:xfrm>
        </p:grpSpPr>
        <p:grpSp>
          <p:nvGrpSpPr>
            <p:cNvPr id="140" name="Google Shape;140;p18"/>
            <p:cNvGrpSpPr/>
            <p:nvPr/>
          </p:nvGrpSpPr>
          <p:grpSpPr>
            <a:xfrm>
              <a:off x="75609" y="3748559"/>
              <a:ext cx="941991" cy="797766"/>
              <a:chOff x="75609" y="3900959"/>
              <a:chExt cx="941991" cy="797766"/>
            </a:xfrm>
          </p:grpSpPr>
          <p:pic>
            <p:nvPicPr>
              <p:cNvPr id="141" name="Google Shape;141;p18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 rot="149897">
                <a:off x="88650" y="3914000"/>
                <a:ext cx="611700" cy="6117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2" name="Google Shape;142;p18"/>
              <p:cNvSpPr txBox="1"/>
              <p:nvPr/>
            </p:nvSpPr>
            <p:spPr>
              <a:xfrm>
                <a:off x="544500" y="4228325"/>
                <a:ext cx="473100" cy="47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100" b="1" dirty="0">
                    <a:solidFill>
                      <a:schemeClr val="lt1"/>
                    </a:solidFill>
                  </a:rPr>
                  <a:t>9</a:t>
                </a:r>
                <a:endParaRPr sz="2100" b="1" dirty="0">
                  <a:solidFill>
                    <a:schemeClr val="lt1"/>
                  </a:solidFill>
                </a:endParaRPr>
              </a:p>
            </p:txBody>
          </p:sp>
        </p:grpSp>
        <p:cxnSp>
          <p:nvCxnSpPr>
            <p:cNvPr id="143" name="Google Shape;143;p18"/>
            <p:cNvCxnSpPr/>
            <p:nvPr/>
          </p:nvCxnSpPr>
          <p:spPr>
            <a:xfrm>
              <a:off x="141125" y="4550450"/>
              <a:ext cx="6654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149" name="Google Shape;149;p18"/>
          <p:cNvCxnSpPr/>
          <p:nvPr/>
        </p:nvCxnSpPr>
        <p:spPr>
          <a:xfrm>
            <a:off x="1209675" y="1503413"/>
            <a:ext cx="0" cy="2540400"/>
          </a:xfrm>
          <a:prstGeom prst="straightConnector1">
            <a:avLst/>
          </a:prstGeom>
          <a:noFill/>
          <a:ln w="38100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0" name="Google Shape;15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21150" y="401675"/>
            <a:ext cx="1124450" cy="11244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606282" y="928894"/>
            <a:ext cx="720153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u="sng" dirty="0">
                <a:solidFill>
                  <a:srgbClr val="0070C0"/>
                </a:solidFill>
              </a:rPr>
              <a:t>Первой проблемы:</a:t>
            </a:r>
            <a:endParaRPr lang="ru-RU" sz="1800" dirty="0">
              <a:solidFill>
                <a:srgbClr val="0070C0"/>
              </a:solidFill>
            </a:endParaRPr>
          </a:p>
          <a:p>
            <a:pPr marL="342900" indent="-342900" algn="just">
              <a:buFont typeface="Symbol" panose="05050102010706020507" pitchFamily="18" charset="2"/>
              <a:buChar char=""/>
            </a:pPr>
            <a:r>
              <a:rPr lang="ru-RU" sz="1800" dirty="0">
                <a:solidFill>
                  <a:srgbClr val="0070C0"/>
                </a:solidFill>
              </a:rPr>
              <a:t>Внести изменения в Федеральный закон от 25.12.2008 № 273-ФЗ «О противодействии коррупции».</a:t>
            </a:r>
          </a:p>
          <a:p>
            <a:pPr marL="342900" lvl="3" indent="-342900" algn="just">
              <a:buFont typeface="Symbol" panose="05050102010706020507" pitchFamily="18" charset="2"/>
              <a:buChar char=""/>
            </a:pPr>
            <a:r>
              <a:rPr lang="ru-RU" sz="1800" dirty="0">
                <a:solidFill>
                  <a:srgbClr val="0070C0"/>
                </a:solidFill>
              </a:rPr>
              <a:t>Внести изменения в ст. 199.2 Уголовного кодекса РФ.</a:t>
            </a:r>
          </a:p>
          <a:p>
            <a:pPr marL="342900" lvl="3" indent="-342900" algn="just">
              <a:buFont typeface="Symbol" panose="05050102010706020507" pitchFamily="18" charset="2"/>
              <a:buChar char=""/>
            </a:pPr>
            <a:r>
              <a:rPr lang="ru-RU" sz="1800" dirty="0">
                <a:solidFill>
                  <a:srgbClr val="0070C0"/>
                </a:solidFill>
              </a:rPr>
              <a:t>Внести изменения в ст. 17.18 Кодекса РФ об административных правонарушениях.</a:t>
            </a:r>
          </a:p>
          <a:p>
            <a:pPr lvl="3" algn="just"/>
            <a:endParaRPr lang="ru-RU" sz="1800" dirty="0">
              <a:solidFill>
                <a:srgbClr val="0070C0"/>
              </a:solidFill>
            </a:endParaRPr>
          </a:p>
          <a:p>
            <a:pPr algn="just"/>
            <a:r>
              <a:rPr lang="ru-RU" sz="1800" u="sng" dirty="0">
                <a:solidFill>
                  <a:srgbClr val="0070C0"/>
                </a:solidFill>
              </a:rPr>
              <a:t>Второй проблемы:</a:t>
            </a:r>
            <a:endParaRPr lang="ru-RU" sz="1800" dirty="0">
              <a:solidFill>
                <a:srgbClr val="0070C0"/>
              </a:solidFill>
            </a:endParaRPr>
          </a:p>
          <a:p>
            <a:pPr marL="285750" indent="-285750" algn="just">
              <a:buFont typeface="Symbol" panose="05050102010706020507" pitchFamily="18" charset="2"/>
              <a:buChar char="-"/>
            </a:pPr>
            <a:r>
              <a:rPr lang="ru-RU" sz="1800" dirty="0">
                <a:solidFill>
                  <a:srgbClr val="0070C0"/>
                </a:solidFill>
              </a:rPr>
              <a:t>Внеси изменения в п. 7 Раздела 3 Административного регламента работы отделения Пенсионного фонда России по Пермскому краю от 06.03.2012 г. № 200н.</a:t>
            </a:r>
          </a:p>
        </p:txBody>
      </p:sp>
    </p:spTree>
    <p:extLst>
      <p:ext uri="{BB962C8B-B14F-4D97-AF65-F5344CB8AC3E}">
        <p14:creationId xmlns:p14="http://schemas.microsoft.com/office/powerpoint/2010/main" val="380605835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431</Words>
  <Application>Microsoft Office PowerPoint</Application>
  <PresentationFormat>Экран (16:9)</PresentationFormat>
  <Paragraphs>116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Microsoft YaHei</vt:lpstr>
      <vt:lpstr>Arial</vt:lpstr>
      <vt:lpstr>Segoe UI</vt:lpstr>
      <vt:lpstr>Symbol</vt:lpstr>
      <vt:lpstr>Times New Roman</vt:lpstr>
      <vt:lpstr>Simple Light</vt:lpstr>
      <vt:lpstr>Презентация PowerPoint</vt:lpstr>
      <vt:lpstr>Актуальность</vt:lpstr>
      <vt:lpstr>Задачи:</vt:lpstr>
      <vt:lpstr>Основные НПА</vt:lpstr>
      <vt:lpstr>Понятие юридической ответственности </vt:lpstr>
      <vt:lpstr>Виды юридической ответственности </vt:lpstr>
      <vt:lpstr>Статистика обращений граждан в Пермский районный суд Пермско края</vt:lpstr>
      <vt:lpstr>Актуальные проблемы</vt:lpstr>
      <vt:lpstr>Пути решения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</cp:lastModifiedBy>
  <cp:revision>23</cp:revision>
  <dcterms:modified xsi:type="dcterms:W3CDTF">2020-03-24T10:32:19Z</dcterms:modified>
</cp:coreProperties>
</file>