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72" r:id="rId5"/>
    <p:sldId id="273" r:id="rId6"/>
    <p:sldId id="278" r:id="rId7"/>
    <p:sldId id="274" r:id="rId8"/>
    <p:sldId id="275" r:id="rId9"/>
    <p:sldId id="276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 autoAdjust="0"/>
    <p:restoredTop sz="94660"/>
  </p:normalViewPr>
  <p:slideViewPr>
    <p:cSldViewPr>
      <p:cViewPr varScale="1">
        <p:scale>
          <a:sx n="109" d="100"/>
          <a:sy n="109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Динамика ВВП</a:t>
            </a:r>
          </a:p>
        </c:rich>
      </c:tx>
      <c:layout>
        <c:manualLayout>
          <c:xMode val="edge"/>
          <c:yMode val="edge"/>
          <c:x val="0.29305484256538544"/>
          <c:y val="5.10542688239318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694030165230697E-2"/>
          <c:y val="0.26363737362515277"/>
          <c:w val="0.89385662129495191"/>
          <c:h val="0.68483253322730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ВВП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invertIfNegative val="0"/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E9A8-411D-AD95-770742E94CB6}"/>
              </c:ext>
            </c:extLst>
          </c:dPt>
          <c:dLbls>
            <c:dLbl>
              <c:idx val="4"/>
              <c:numFmt formatCode="#,##0.00" sourceLinked="0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9A8-411D-AD95-770742E94CB6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4</c:v>
                </c:pt>
                <c:pt idx="1">
                  <c:v>3.5</c:v>
                </c:pt>
                <c:pt idx="2">
                  <c:v>1.3</c:v>
                </c:pt>
                <c:pt idx="3">
                  <c:v>0.70000000000000007</c:v>
                </c:pt>
                <c:pt idx="4">
                  <c:v>-3.7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8-411D-AD95-770742E94C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52384"/>
        <c:axId val="23958272"/>
      </c:barChart>
      <c:catAx>
        <c:axId val="2395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58272"/>
        <c:crosses val="autoZero"/>
        <c:auto val="1"/>
        <c:lblAlgn val="ctr"/>
        <c:lblOffset val="100"/>
        <c:noMultiLvlLbl val="0"/>
      </c:catAx>
      <c:valAx>
        <c:axId val="2395827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ru-RU" sz="1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ru-RU" sz="1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5204249336280643E-2"/>
              <c:y val="0.381205816312807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3952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цен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нефть</a:t>
            </a:r>
          </a:p>
        </c:rich>
      </c:tx>
      <c:layout>
        <c:manualLayout>
          <c:xMode val="edge"/>
          <c:yMode val="edge"/>
          <c:x val="0.20635159037589654"/>
          <c:y val="6.563855087209194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нефть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1-6AFF-4D22-A6D2-8A26879CF0C3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6AFF-4D22-A6D2-8A26879CF0C3}"/>
              </c:ext>
            </c:extLst>
          </c:dPt>
          <c:dLbls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AFF-4D22-A6D2-8A26879CF0C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Лист1!$B$6:$F$6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Лист1!$B$9:$F$9</c:f>
              <c:numCache>
                <c:formatCode>General</c:formatCode>
                <c:ptCount val="5"/>
                <c:pt idx="0">
                  <c:v>26.321270502473322</c:v>
                </c:pt>
                <c:pt idx="1">
                  <c:v>14.849546578730415</c:v>
                </c:pt>
                <c:pt idx="2">
                  <c:v>0.27815163750561567</c:v>
                </c:pt>
                <c:pt idx="3">
                  <c:v>-4.3933428775948471</c:v>
                </c:pt>
                <c:pt idx="4">
                  <c:v>-53.167992512868508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FF-4D22-A6D2-8A26879CF0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258816"/>
        <c:axId val="24260608"/>
      </c:barChart>
      <c:catAx>
        <c:axId val="2425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260608"/>
        <c:crosses val="autoZero"/>
        <c:auto val="1"/>
        <c:lblAlgn val="ctr"/>
        <c:lblOffset val="100"/>
        <c:noMultiLvlLbl val="0"/>
      </c:catAx>
      <c:valAx>
        <c:axId val="2426060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425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2302151612783"/>
          <c:y val="2.4461104359826416E-2"/>
          <c:w val="0.8394426082287153"/>
          <c:h val="0.77600399699184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Лист1!$C$18</c:f>
              <c:strCache>
                <c:ptCount val="1"/>
                <c:pt idx="0">
                  <c:v>Внеоборотные активы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Лист1!$D$17:$F$17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Лист1!$D$18:$F$18</c:f>
              <c:numCache>
                <c:formatCode>0.00</c:formatCode>
                <c:ptCount val="3"/>
                <c:pt idx="0">
                  <c:v>79.95</c:v>
                </c:pt>
                <c:pt idx="1">
                  <c:v>79.599999999999994</c:v>
                </c:pt>
                <c:pt idx="2">
                  <c:v>80.37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C-4B3A-96C3-94E7E26202D2}"/>
            </c:ext>
          </c:extLst>
        </c:ser>
        <c:ser>
          <c:idx val="1"/>
          <c:order val="1"/>
          <c:tx>
            <c:strRef>
              <c:f>Лист1!$C$19</c:f>
              <c:strCache>
                <c:ptCount val="1"/>
                <c:pt idx="0">
                  <c:v> Запасы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Лист1!$D$17:$F$17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Лист1!$D$19:$F$19</c:f>
              <c:numCache>
                <c:formatCode>0.00</c:formatCode>
                <c:ptCount val="3"/>
                <c:pt idx="0">
                  <c:v>1.93</c:v>
                </c:pt>
                <c:pt idx="1">
                  <c:v>1.96</c:v>
                </c:pt>
                <c:pt idx="2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C-4B3A-96C3-94E7E26202D2}"/>
            </c:ext>
          </c:extLst>
        </c:ser>
        <c:ser>
          <c:idx val="2"/>
          <c:order val="2"/>
          <c:tx>
            <c:strRef>
              <c:f>Лист1!$C$20</c:f>
              <c:strCache>
                <c:ptCount val="1"/>
                <c:pt idx="0">
                  <c:v>Дебиторская задолженность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Лист1!$D$17:$F$17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Лист1!$D$20:$F$20</c:f>
              <c:numCache>
                <c:formatCode>0.00</c:formatCode>
                <c:ptCount val="3"/>
                <c:pt idx="0">
                  <c:v>11.83</c:v>
                </c:pt>
                <c:pt idx="1">
                  <c:v>10.62</c:v>
                </c:pt>
                <c:pt idx="2">
                  <c:v>11.04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8C-4B3A-96C3-94E7E26202D2}"/>
            </c:ext>
          </c:extLst>
        </c:ser>
        <c:ser>
          <c:idx val="3"/>
          <c:order val="3"/>
          <c:tx>
            <c:strRef>
              <c:f>Лист1!$C$21</c:f>
              <c:strCache>
                <c:ptCount val="1"/>
                <c:pt idx="0">
                  <c:v> Денежные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Лист1!$D$17:$F$17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Лист1!$D$21:$F$21</c:f>
              <c:numCache>
                <c:formatCode>0.00</c:formatCode>
                <c:ptCount val="3"/>
                <c:pt idx="0">
                  <c:v>6.29</c:v>
                </c:pt>
                <c:pt idx="1">
                  <c:v>7.82</c:v>
                </c:pt>
                <c:pt idx="2">
                  <c:v>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8C-4B3A-96C3-94E7E26202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5442944"/>
        <c:axId val="25461120"/>
      </c:barChart>
      <c:catAx>
        <c:axId val="25442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461120"/>
        <c:crosses val="autoZero"/>
        <c:auto val="1"/>
        <c:lblAlgn val="ctr"/>
        <c:lblOffset val="100"/>
        <c:noMultiLvlLbl val="0"/>
      </c:catAx>
      <c:valAx>
        <c:axId val="254611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442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479168981224319E-2"/>
          <c:y val="0.85125257293339129"/>
          <c:w val="0.9375208310187757"/>
          <c:h val="0.12451219438148545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29310100782599"/>
          <c:y val="2.4274311669477397E-2"/>
          <c:w val="0.84561572105271121"/>
          <c:h val="0.777020368785261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Лист1!$R$21</c:f>
              <c:strCache>
                <c:ptCount val="1"/>
                <c:pt idx="0">
                  <c:v>Собственные источники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Лист1!$S$20:$U$20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Лист1!$S$21:$U$21</c:f>
              <c:numCache>
                <c:formatCode>0.00</c:formatCode>
                <c:ptCount val="3"/>
                <c:pt idx="0">
                  <c:v>74.64</c:v>
                </c:pt>
                <c:pt idx="1">
                  <c:v>81.52</c:v>
                </c:pt>
                <c:pt idx="2">
                  <c:v>83.95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2-42CB-86A7-95E8B0BB5CBB}"/>
            </c:ext>
          </c:extLst>
        </c:ser>
        <c:ser>
          <c:idx val="1"/>
          <c:order val="1"/>
          <c:tx>
            <c:strRef>
              <c:f>Лист1!$R$22</c:f>
              <c:strCache>
                <c:ptCount val="1"/>
                <c:pt idx="0">
                  <c:v> Долгосрочные заемные источники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2.76912396255969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2-42CB-86A7-95E8B0BB5CBB}"/>
                </c:ext>
              </c:extLst>
            </c:dLbl>
            <c:dLbl>
              <c:idx val="2"/>
              <c:layout>
                <c:manualLayout>
                  <c:x val="0"/>
                  <c:y val="1.107649585023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32-42CB-86A7-95E8B0BB5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Лист1!$S$20:$U$20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Лист1!$S$22:$U$22</c:f>
              <c:numCache>
                <c:formatCode>0.00</c:formatCode>
                <c:ptCount val="3"/>
                <c:pt idx="0">
                  <c:v>9.9600000000000009</c:v>
                </c:pt>
                <c:pt idx="1">
                  <c:v>5.72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32-42CB-86A7-95E8B0BB5CBB}"/>
            </c:ext>
          </c:extLst>
        </c:ser>
        <c:ser>
          <c:idx val="2"/>
          <c:order val="2"/>
          <c:tx>
            <c:strRef>
              <c:f>Лист1!$R$23</c:f>
              <c:strCache>
                <c:ptCount val="1"/>
                <c:pt idx="0">
                  <c:v> Краткосрочные заемные источники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8.3073718876790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32-42CB-86A7-95E8B0BB5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Лист1!$S$20:$U$20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Лист1!$S$23:$U$23</c:f>
              <c:numCache>
                <c:formatCode>0.00</c:formatCode>
                <c:ptCount val="3"/>
                <c:pt idx="0">
                  <c:v>4.5</c:v>
                </c:pt>
                <c:pt idx="1">
                  <c:v>2.98</c:v>
                </c:pt>
                <c:pt idx="2">
                  <c:v>3.06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32-42CB-86A7-95E8B0BB5CBB}"/>
            </c:ext>
          </c:extLst>
        </c:ser>
        <c:ser>
          <c:idx val="3"/>
          <c:order val="3"/>
          <c:tx>
            <c:strRef>
              <c:f>Лист1!$R$24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8.3073718876790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32-42CB-86A7-95E8B0BB5C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lt"/>
                    <a:ea typeface="Cambria Math" pitchFamily="18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Лист1!$S$20:$U$20</c:f>
              <c:strCache>
                <c:ptCount val="3"/>
                <c:pt idx="0">
                  <c:v>2013 г. </c:v>
                </c:pt>
                <c:pt idx="1">
                  <c:v>2014 г. </c:v>
                </c:pt>
                <c:pt idx="2">
                  <c:v>2015 г. </c:v>
                </c:pt>
              </c:strCache>
            </c:strRef>
          </c:cat>
          <c:val>
            <c:numRef>
              <c:f>Лист1!$S$24:$U$24</c:f>
              <c:numCache>
                <c:formatCode>0.00</c:formatCode>
                <c:ptCount val="3"/>
                <c:pt idx="0">
                  <c:v>10.9</c:v>
                </c:pt>
                <c:pt idx="1">
                  <c:v>9.7799999999999994</c:v>
                </c:pt>
                <c:pt idx="2">
                  <c:v>11.09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32-42CB-86A7-95E8B0BB5C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5485312"/>
        <c:axId val="25486848"/>
      </c:barChart>
      <c:catAx>
        <c:axId val="25485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486848"/>
        <c:crossesAt val="0"/>
        <c:auto val="1"/>
        <c:lblAlgn val="ctr"/>
        <c:lblOffset val="100"/>
        <c:noMultiLvlLbl val="0"/>
      </c:catAx>
      <c:valAx>
        <c:axId val="2548684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485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090262786107842E-2"/>
          <c:y val="0.86262621602247114"/>
          <c:w val="0.94251359154070702"/>
          <c:h val="0.1242555122564598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Показатели долгосрочной </a:t>
            </a:r>
            <a:endParaRPr lang="ru-RU" sz="1400" dirty="0" smtClean="0"/>
          </a:p>
          <a:p>
            <a:pPr>
              <a:defRPr/>
            </a:pPr>
            <a:r>
              <a:rPr lang="ru-RU" sz="1400" dirty="0" smtClean="0"/>
              <a:t>финансовой </a:t>
            </a:r>
            <a:r>
              <a:rPr lang="ru-RU" sz="1400" dirty="0"/>
              <a:t>устойчивости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Лист2!$B$6:$C$6</c:f>
              <c:strCache>
                <c:ptCount val="1"/>
                <c:pt idx="0">
                  <c:v>Коэффициент автономии ≥0,5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5.3333344531935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4D-48C9-8FAD-5BC466174D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Лист2!$D$5:$F$5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Лист2!$D$6:$F$6</c:f>
              <c:numCache>
                <c:formatCode>General</c:formatCode>
                <c:ptCount val="3"/>
                <c:pt idx="0">
                  <c:v>0.75</c:v>
                </c:pt>
                <c:pt idx="1">
                  <c:v>0.82</c:v>
                </c:pt>
                <c:pt idx="2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4D-48C9-8FAD-5BC466174DD1}"/>
            </c:ext>
          </c:extLst>
        </c:ser>
        <c:ser>
          <c:idx val="1"/>
          <c:order val="1"/>
          <c:tx>
            <c:strRef>
              <c:f>Лист2!$B$7:$C$7</c:f>
              <c:strCache>
                <c:ptCount val="1"/>
                <c:pt idx="0">
                  <c:v>Коэффициент концентрации заемных источников ≤0,5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Лист2!$D$5:$F$5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Лист2!$D$7:$F$7</c:f>
              <c:numCache>
                <c:formatCode>General</c:formatCode>
                <c:ptCount val="3"/>
                <c:pt idx="0">
                  <c:v>0.25</c:v>
                </c:pt>
                <c:pt idx="1">
                  <c:v>0.18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4D-48C9-8FAD-5BC466174DD1}"/>
            </c:ext>
          </c:extLst>
        </c:ser>
        <c:ser>
          <c:idx val="2"/>
          <c:order val="2"/>
          <c:tx>
            <c:strRef>
              <c:f>Лист2!$B$8:$C$8</c:f>
              <c:strCache>
                <c:ptCount val="1"/>
                <c:pt idx="0">
                  <c:v>Коэффициент соотношения заемных и собственных источников ≤1,0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Лист2!$D$5:$F$5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Лист2!$D$8:$F$8</c:f>
              <c:numCache>
                <c:formatCode>General</c:formatCode>
                <c:ptCount val="3"/>
                <c:pt idx="0">
                  <c:v>0.34</c:v>
                </c:pt>
                <c:pt idx="1">
                  <c:v>0.23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4D-48C9-8FAD-5BC466174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6728704"/>
        <c:axId val="26730496"/>
      </c:barChart>
      <c:catAx>
        <c:axId val="2672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6730496"/>
        <c:crosses val="autoZero"/>
        <c:auto val="1"/>
        <c:lblAlgn val="ctr"/>
        <c:lblOffset val="100"/>
        <c:noMultiLvlLbl val="0"/>
      </c:catAx>
      <c:valAx>
        <c:axId val="267304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26728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553677010829505E-2"/>
          <c:y val="0.8219503388512388"/>
          <c:w val="0.93203153166227259"/>
          <c:h val="0.128397126057723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i="0" baseline="0">
                <a:effectLst/>
              </a:rPr>
              <a:t>Показатели текущей</a:t>
            </a:r>
          </a:p>
          <a:p>
            <a:pPr>
              <a:defRPr/>
            </a:pPr>
            <a:r>
              <a:rPr lang="ru-RU" sz="1400" b="1" i="0" baseline="0">
                <a:effectLst/>
              </a:rPr>
              <a:t> финансовой устойчивости</a:t>
            </a:r>
            <a:endParaRPr lang="ru-RU" sz="140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Лист2!$R$3:$S$3</c:f>
              <c:strCache>
                <c:ptCount val="1"/>
                <c:pt idx="0">
                  <c:v>Коэффициент обеспеченности запасов ≥0,6-0,8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Лист2!$T$2:$U$2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Лист2!$T$3:$U$3</c:f>
              <c:numCache>
                <c:formatCode>General</c:formatCode>
                <c:ptCount val="2"/>
                <c:pt idx="0">
                  <c:v>0.98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41-4B0D-B8F4-FB93214C13CB}"/>
            </c:ext>
          </c:extLst>
        </c:ser>
        <c:ser>
          <c:idx val="1"/>
          <c:order val="1"/>
          <c:tx>
            <c:strRef>
              <c:f>Лист2!$R$4:$S$4</c:f>
              <c:strCache>
                <c:ptCount val="1"/>
                <c:pt idx="0">
                  <c:v>Коэффициент обеспеченности оборотных активов ≥0,1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Лист2!$T$2:$U$2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Лист2!$T$4:$U$4</c:f>
              <c:numCache>
                <c:formatCode>General</c:formatCode>
                <c:ptCount val="2"/>
                <c:pt idx="0">
                  <c:v>0.09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41-4B0D-B8F4-FB93214C13CB}"/>
            </c:ext>
          </c:extLst>
        </c:ser>
        <c:ser>
          <c:idx val="2"/>
          <c:order val="2"/>
          <c:tx>
            <c:strRef>
              <c:f>Лист2!$R$5:$S$5</c:f>
              <c:strCache>
                <c:ptCount val="1"/>
                <c:pt idx="0">
                  <c:v>Коэффициент маневренности ≈0,5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Лист2!$T$2:$U$2</c:f>
              <c:strCache>
                <c:ptCount val="2"/>
                <c:pt idx="0">
                  <c:v>2014 г.</c:v>
                </c:pt>
                <c:pt idx="1">
                  <c:v>2015 г.</c:v>
                </c:pt>
              </c:strCache>
            </c:strRef>
          </c:cat>
          <c:val>
            <c:numRef>
              <c:f>Лист2!$T$5:$U$5</c:f>
              <c:numCache>
                <c:formatCode>General</c:formatCode>
                <c:ptCount val="2"/>
                <c:pt idx="0">
                  <c:v>0.02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41-4B0D-B8F4-FB93214C1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6774144"/>
        <c:axId val="26780032"/>
      </c:barChart>
      <c:catAx>
        <c:axId val="2677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6780032"/>
        <c:crosses val="autoZero"/>
        <c:auto val="1"/>
        <c:lblAlgn val="ctr"/>
        <c:lblOffset val="100"/>
        <c:noMultiLvlLbl val="0"/>
      </c:catAx>
      <c:valAx>
        <c:axId val="26780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26774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Показатели </a:t>
            </a:r>
            <a:r>
              <a:rPr lang="ru-RU" dirty="0"/>
              <a:t>ликвидности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Лист3!$B$5:$C$5</c:f>
              <c:strCache>
                <c:ptCount val="1"/>
                <c:pt idx="0">
                  <c:v>Коэффициент абсолютной ликвидности ≥0,2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Лист3!$D$4:$F$4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Лист3!$D$5:$F$5</c:f>
              <c:numCache>
                <c:formatCode>0.00</c:formatCode>
                <c:ptCount val="3"/>
                <c:pt idx="0">
                  <c:v>0.57999999999999996</c:v>
                </c:pt>
                <c:pt idx="1">
                  <c:v>0.61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9-49FB-91F3-344D21E4BBA4}"/>
            </c:ext>
          </c:extLst>
        </c:ser>
        <c:ser>
          <c:idx val="1"/>
          <c:order val="1"/>
          <c:tx>
            <c:strRef>
              <c:f>Лист3!$B$6:$C$6</c:f>
              <c:strCache>
                <c:ptCount val="1"/>
                <c:pt idx="0">
                  <c:v>Коэффициент критической ликвидности ≥1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Лист3!$D$4:$F$4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Лист3!$D$6:$F$6</c:f>
              <c:numCache>
                <c:formatCode>0.00</c:formatCode>
                <c:ptCount val="3"/>
                <c:pt idx="0">
                  <c:v>1.68</c:v>
                </c:pt>
                <c:pt idx="1">
                  <c:v>1.45</c:v>
                </c:pt>
                <c:pt idx="2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9-49FB-91F3-344D21E4BBA4}"/>
            </c:ext>
          </c:extLst>
        </c:ser>
        <c:ser>
          <c:idx val="2"/>
          <c:order val="2"/>
          <c:tx>
            <c:strRef>
              <c:f>Лист3!$B$7:$C$7</c:f>
              <c:strCache>
                <c:ptCount val="1"/>
                <c:pt idx="0">
                  <c:v>Коэффициент текущей ликвидности ≥2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Лист3!$D$4:$F$4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Лист3!$D$7:$F$7</c:f>
              <c:numCache>
                <c:formatCode>0.00</c:formatCode>
                <c:ptCount val="3"/>
                <c:pt idx="0">
                  <c:v>1.86</c:v>
                </c:pt>
                <c:pt idx="1">
                  <c:v>1.6</c:v>
                </c:pt>
                <c:pt idx="2">
                  <c:v>1.39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19-49FB-91F3-344D21E4B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3999232"/>
        <c:axId val="24000768"/>
      </c:barChart>
      <c:catAx>
        <c:axId val="23999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000768"/>
        <c:crosses val="autoZero"/>
        <c:auto val="1"/>
        <c:lblAlgn val="ctr"/>
        <c:lblOffset val="100"/>
        <c:noMultiLvlLbl val="0"/>
      </c:catAx>
      <c:valAx>
        <c:axId val="2400076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23999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Показатели финансовой устойчивости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Лист4!$B$6:$C$6</c:f>
              <c:strCache>
                <c:ptCount val="1"/>
                <c:pt idx="0">
                  <c:v>Коэффициент автономии ≥0,5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Лист4!$D$5:$E$5</c:f>
              <c:strCache>
                <c:ptCount val="2"/>
                <c:pt idx="0">
                  <c:v>2015 г.</c:v>
                </c:pt>
                <c:pt idx="1">
                  <c:v>После  мероприятий</c:v>
                </c:pt>
              </c:strCache>
            </c:strRef>
          </c:cat>
          <c:val>
            <c:numRef>
              <c:f>Лист4!$D$6:$E$6</c:f>
              <c:numCache>
                <c:formatCode>General</c:formatCode>
                <c:ptCount val="2"/>
                <c:pt idx="0">
                  <c:v>0.84</c:v>
                </c:pt>
                <c:pt idx="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A-4DDC-BD8F-87BB5F962A87}"/>
            </c:ext>
          </c:extLst>
        </c:ser>
        <c:ser>
          <c:idx val="1"/>
          <c:order val="1"/>
          <c:tx>
            <c:strRef>
              <c:f>Лист4!$B$7:$C$7</c:f>
              <c:strCache>
                <c:ptCount val="1"/>
                <c:pt idx="0">
                  <c:v>Коэффициент концентрации заемных источников ≤0,5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Лист4!$D$5:$E$5</c:f>
              <c:strCache>
                <c:ptCount val="2"/>
                <c:pt idx="0">
                  <c:v>2015 г.</c:v>
                </c:pt>
                <c:pt idx="1">
                  <c:v>После  мероприятий</c:v>
                </c:pt>
              </c:strCache>
            </c:strRef>
          </c:cat>
          <c:val>
            <c:numRef>
              <c:f>Лист4!$D$7:$E$7</c:f>
              <c:numCache>
                <c:formatCode>General</c:formatCode>
                <c:ptCount val="2"/>
                <c:pt idx="0">
                  <c:v>0.16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A-4DDC-BD8F-87BB5F962A87}"/>
            </c:ext>
          </c:extLst>
        </c:ser>
        <c:ser>
          <c:idx val="2"/>
          <c:order val="2"/>
          <c:tx>
            <c:strRef>
              <c:f>Лист4!$B$8:$C$8</c:f>
              <c:strCache>
                <c:ptCount val="1"/>
                <c:pt idx="0">
                  <c:v>Коэффициент соотношения заемных и собственных источников ≤1,0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Лист4!$D$5:$E$5</c:f>
              <c:strCache>
                <c:ptCount val="2"/>
                <c:pt idx="0">
                  <c:v>2015 г.</c:v>
                </c:pt>
                <c:pt idx="1">
                  <c:v>После  мероприятий</c:v>
                </c:pt>
              </c:strCache>
            </c:strRef>
          </c:cat>
          <c:val>
            <c:numRef>
              <c:f>Лист4!$D$8:$E$8</c:f>
              <c:numCache>
                <c:formatCode>General</c:formatCode>
                <c:ptCount val="2"/>
                <c:pt idx="0">
                  <c:v>0.19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DA-4DDC-BD8F-87BB5F962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0177152"/>
        <c:axId val="30178688"/>
      </c:barChart>
      <c:catAx>
        <c:axId val="30177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30178688"/>
        <c:crosses val="autoZero"/>
        <c:auto val="1"/>
        <c:lblAlgn val="ctr"/>
        <c:lblOffset val="100"/>
        <c:noMultiLvlLbl val="0"/>
      </c:catAx>
      <c:valAx>
        <c:axId val="30178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30177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0907735578398765E-2"/>
          <c:y val="0.85420286634818354"/>
          <c:w val="0.95091324801583577"/>
          <c:h val="0.120606043772914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Показатели ликвидности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Лист4!$S$6:$T$6</c:f>
              <c:strCache>
                <c:ptCount val="1"/>
                <c:pt idx="0">
                  <c:v>Коэффициент абсолютной ликвидности ≥0,2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Лист4!$U$5:$V$5</c:f>
              <c:strCache>
                <c:ptCount val="2"/>
                <c:pt idx="0">
                  <c:v>2015 г.</c:v>
                </c:pt>
                <c:pt idx="1">
                  <c:v>После мероприятий</c:v>
                </c:pt>
              </c:strCache>
            </c:strRef>
          </c:cat>
          <c:val>
            <c:numRef>
              <c:f>Лист4!$U$6:$V$6</c:f>
              <c:numCache>
                <c:formatCode>General</c:formatCode>
                <c:ptCount val="2"/>
                <c:pt idx="0">
                  <c:v>0.44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C-4D71-93F6-2C4AE8FFB974}"/>
            </c:ext>
          </c:extLst>
        </c:ser>
        <c:ser>
          <c:idx val="1"/>
          <c:order val="1"/>
          <c:tx>
            <c:strRef>
              <c:f>Лист4!$S$7:$T$7</c:f>
              <c:strCache>
                <c:ptCount val="1"/>
                <c:pt idx="0">
                  <c:v>Коэффициент критической ликвидности ≥1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Лист4!$U$5:$V$5</c:f>
              <c:strCache>
                <c:ptCount val="2"/>
                <c:pt idx="0">
                  <c:v>2015 г.</c:v>
                </c:pt>
                <c:pt idx="1">
                  <c:v>После мероприятий</c:v>
                </c:pt>
              </c:strCache>
            </c:strRef>
          </c:cat>
          <c:val>
            <c:numRef>
              <c:f>Лист4!$U$7:$V$7</c:f>
              <c:numCache>
                <c:formatCode>General</c:formatCode>
                <c:ptCount val="2"/>
                <c:pt idx="0">
                  <c:v>1.22</c:v>
                </c:pt>
                <c:pt idx="1">
                  <c:v>1.35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C-4D71-93F6-2C4AE8FFB974}"/>
            </c:ext>
          </c:extLst>
        </c:ser>
        <c:ser>
          <c:idx val="2"/>
          <c:order val="2"/>
          <c:tx>
            <c:strRef>
              <c:f>Лист4!$S$8:$T$8</c:f>
              <c:strCache>
                <c:ptCount val="1"/>
                <c:pt idx="0">
                  <c:v>Коэффициент текущей ликвидности ≥2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Лист4!$U$5:$V$5</c:f>
              <c:strCache>
                <c:ptCount val="2"/>
                <c:pt idx="0">
                  <c:v>2015 г.</c:v>
                </c:pt>
                <c:pt idx="1">
                  <c:v>После мероприятий</c:v>
                </c:pt>
              </c:strCache>
            </c:strRef>
          </c:cat>
          <c:val>
            <c:numRef>
              <c:f>Лист4!$U$8:$V$8</c:f>
              <c:numCache>
                <c:formatCode>General</c:formatCode>
                <c:ptCount val="2"/>
                <c:pt idx="0">
                  <c:v>1.39</c:v>
                </c:pt>
                <c:pt idx="1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4C-4D71-93F6-2C4AE8FFB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9529472"/>
        <c:axId val="59535360"/>
      </c:barChart>
      <c:catAx>
        <c:axId val="59529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9535360"/>
        <c:crosses val="autoZero"/>
        <c:auto val="1"/>
        <c:lblAlgn val="ctr"/>
        <c:lblOffset val="100"/>
        <c:noMultiLvlLbl val="0"/>
      </c:catAx>
      <c:valAx>
        <c:axId val="59535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59529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0.37499</cdr:x>
      <cdr:y>0.03307</cdr:y>
    </cdr:from>
    <cdr:to>
      <cdr:x>0.69551</cdr:x>
      <cdr:y>0.10195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684924" y="192068"/>
          <a:ext cx="144016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Arial" pitchFamily="34" charset="0"/>
              <a:cs typeface="Arial" pitchFamily="34" charset="0"/>
            </a:rPr>
            <a:t>Пассивы</a:t>
          </a:r>
          <a:endParaRPr lang="ru-RU" sz="2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606017" y="359420"/>
            <a:ext cx="7112149" cy="6842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000" b="1" dirty="0" smtClean="0">
                <a:solidFill>
                  <a:srgbClr val="320E04"/>
                </a:solidFill>
                <a:effectLst/>
                <a:latin typeface="Arial" pitchFamily="34" charset="0"/>
                <a:cs typeface="Arial" pitchFamily="34" charset="0"/>
              </a:rPr>
              <a:t>ЧАСТНОЕ ПРОФЕССИОНАЛЬНОЕ ОБРАЗОВАТЕЛЬНОЕ УЧРЕЖДЕНИЕ</a:t>
            </a:r>
            <a:br>
              <a:rPr lang="ru-RU" sz="1000" b="1" dirty="0" smtClean="0">
                <a:solidFill>
                  <a:srgbClr val="320E04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320E04"/>
                </a:solidFill>
                <a:effectLst/>
                <a:latin typeface="Arial" pitchFamily="34" charset="0"/>
                <a:cs typeface="Arial" pitchFamily="34" charset="0"/>
              </a:rPr>
              <a:t>«ПЕРМСКИЙ КОЛЛЕДЖ ЭКОНОМИКИ И УПРАВЛЕНИЯ»</a:t>
            </a:r>
          </a:p>
        </p:txBody>
      </p:sp>
      <p:pic>
        <p:nvPicPr>
          <p:cNvPr id="8195" name="Рисунок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990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508625" y="4365625"/>
            <a:ext cx="2951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7" name="Прямоугольник 8"/>
          <p:cNvSpPr>
            <a:spLocks noChangeArrowheads="1"/>
          </p:cNvSpPr>
          <p:nvPr/>
        </p:nvSpPr>
        <p:spPr bwMode="auto">
          <a:xfrm>
            <a:off x="5076056" y="4010650"/>
            <a:ext cx="38651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ru-RU" sz="1400" b="1" dirty="0" smtClean="0">
                <a:solidFill>
                  <a:srgbClr val="320E04"/>
                </a:solidFill>
                <a:cs typeface="Arial" panose="020B0604020202020204" pitchFamily="34" charset="0"/>
              </a:rPr>
              <a:t>Выполнил студент </a:t>
            </a:r>
            <a:r>
              <a:rPr lang="ru-RU" sz="1400" b="1" dirty="0">
                <a:solidFill>
                  <a:srgbClr val="320E04"/>
                </a:solidFill>
                <a:cs typeface="Arial" panose="020B0604020202020204" pitchFamily="34" charset="0"/>
              </a:rPr>
              <a:t>группы </a:t>
            </a:r>
            <a:r>
              <a:rPr lang="ru-RU" sz="1400" b="1" dirty="0" smtClean="0">
                <a:solidFill>
                  <a:srgbClr val="320E04"/>
                </a:solidFill>
                <a:cs typeface="Arial" panose="020B0604020202020204" pitchFamily="34" charset="0"/>
              </a:rPr>
              <a:t>БУ-14</a:t>
            </a:r>
            <a:endParaRPr lang="ru-RU" sz="1400" b="1" dirty="0">
              <a:solidFill>
                <a:srgbClr val="320E04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1400" b="1" dirty="0">
                <a:solidFill>
                  <a:srgbClr val="320E04"/>
                </a:solidFill>
                <a:cs typeface="Arial" panose="020B0604020202020204" pitchFamily="34" charset="0"/>
              </a:rPr>
              <a:t>Специальности </a:t>
            </a:r>
            <a:r>
              <a:rPr lang="ru-RU" sz="1400" b="1" dirty="0" smtClean="0">
                <a:solidFill>
                  <a:srgbClr val="320E04"/>
                </a:solidFill>
                <a:cs typeface="Arial" panose="020B0604020202020204" pitchFamily="34" charset="0"/>
              </a:rPr>
              <a:t>38.02.01  Экономика и бухгалтерский учет (по отраслям)</a:t>
            </a:r>
            <a:endParaRPr lang="ru-RU" sz="1400" b="1" dirty="0">
              <a:solidFill>
                <a:srgbClr val="320E04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1400" b="1" dirty="0" err="1" smtClean="0">
                <a:solidFill>
                  <a:srgbClr val="320E04"/>
                </a:solidFill>
                <a:cs typeface="Arial" panose="020B0604020202020204" pitchFamily="34" charset="0"/>
              </a:rPr>
              <a:t>Елькин</a:t>
            </a:r>
            <a:r>
              <a:rPr lang="ru-RU" sz="1400" b="1" dirty="0" smtClean="0">
                <a:solidFill>
                  <a:srgbClr val="320E04"/>
                </a:solidFill>
                <a:cs typeface="Arial" panose="020B0604020202020204" pitchFamily="34" charset="0"/>
              </a:rPr>
              <a:t> Владислав Анатольевич</a:t>
            </a:r>
            <a:endParaRPr lang="ru-RU" sz="1400" b="1" dirty="0">
              <a:solidFill>
                <a:srgbClr val="320E04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ru-RU" sz="1400" b="1" dirty="0">
              <a:solidFill>
                <a:srgbClr val="320E04"/>
              </a:solidFill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1400" b="1" dirty="0">
                <a:solidFill>
                  <a:srgbClr val="320E04"/>
                </a:solidFill>
                <a:cs typeface="Arial" panose="020B0604020202020204" pitchFamily="34" charset="0"/>
              </a:rPr>
              <a:t>Руководитель: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1400" b="1" dirty="0" err="1" smtClean="0">
                <a:solidFill>
                  <a:srgbClr val="320E04"/>
                </a:solidFill>
                <a:cs typeface="Arial" panose="020B0604020202020204" pitchFamily="34" charset="0"/>
              </a:rPr>
              <a:t>Надеева</a:t>
            </a:r>
            <a:r>
              <a:rPr lang="ru-RU" sz="1400" b="1" dirty="0" smtClean="0">
                <a:solidFill>
                  <a:srgbClr val="320E04"/>
                </a:solidFill>
                <a:cs typeface="Arial" panose="020B0604020202020204" pitchFamily="34" charset="0"/>
              </a:rPr>
              <a:t> Надежда Анатольевна</a:t>
            </a:r>
            <a:endParaRPr lang="ru-RU" sz="1400" b="1" dirty="0">
              <a:solidFill>
                <a:srgbClr val="320E04"/>
              </a:solidFill>
              <a:cs typeface="Arial" panose="020B060402020202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67544" y="2460625"/>
            <a:ext cx="840167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>
            <a:normAutofit fontScale="47500" lnSpcReduction="20000"/>
          </a:bodyPr>
          <a:lstStyle>
            <a:lvl1pPr marL="27432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988" algn="ctr" eaLnBrk="1" hangingPunct="1">
              <a:lnSpc>
                <a:spcPct val="90000"/>
              </a:lnSpc>
              <a:defRPr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90000"/>
              </a:lnSpc>
              <a:defRPr/>
            </a:pPr>
            <a:r>
              <a:rPr lang="ru-RU" sz="4400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на тему</a:t>
            </a:r>
          </a:p>
          <a:p>
            <a:pPr marL="26988" algn="ctr" eaLnBrk="1" hangingPunct="1">
              <a:lnSpc>
                <a:spcPct val="120000"/>
              </a:lnSpc>
              <a:defRPr/>
            </a:pPr>
            <a:r>
              <a:rPr lang="ru-RU" sz="4400" b="1" cap="all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«Анализ финансового состояния предприятия</a:t>
            </a:r>
          </a:p>
          <a:p>
            <a:pPr marL="26988" algn="ctr" eaLnBrk="1" hangingPunct="1">
              <a:lnSpc>
                <a:spcPct val="120000"/>
              </a:lnSpc>
              <a:defRPr/>
            </a:pPr>
            <a:r>
              <a:rPr lang="ru-RU" sz="4400" b="1" cap="all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(АО «Газпром Газораспределение </a:t>
            </a:r>
            <a:r>
              <a:rPr lang="ru-RU" sz="4400" b="1" cap="all" dirty="0" err="1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пермь</a:t>
            </a:r>
            <a:r>
              <a:rPr lang="ru-RU" sz="4400" b="1" cap="all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»)»</a:t>
            </a:r>
            <a:r>
              <a:rPr lang="ru-RU" sz="4400" b="1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 bwMode="auto">
          <a:xfrm>
            <a:off x="395537" y="1628775"/>
            <a:ext cx="8473686" cy="9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>
            <a:normAutofit fontScale="85000" lnSpcReduction="10000"/>
          </a:bodyPr>
          <a:lstStyle>
            <a:lvl1pPr marL="27432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6988" algn="ctr" eaLnBrk="1" hangingPunct="1">
              <a:lnSpc>
                <a:spcPct val="90000"/>
              </a:lnSpc>
              <a:defRPr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 eaLnBrk="1" hangingPunct="1">
              <a:lnSpc>
                <a:spcPct val="90000"/>
              </a:lnSpc>
              <a:defRPr/>
            </a:pPr>
            <a:r>
              <a:rPr lang="ru-RU" sz="3300" b="1" dirty="0" smtClean="0">
                <a:solidFill>
                  <a:srgbClr val="320E04"/>
                </a:solidFill>
                <a:latin typeface="Arial" pitchFamily="34" charset="0"/>
                <a:cs typeface="Arial" pitchFamily="34" charset="0"/>
              </a:rPr>
              <a:t>ВЫПУСКНАЯ КВАЛИФИКАЦИОННАЯ РАБОТА</a:t>
            </a:r>
          </a:p>
          <a:p>
            <a:pPr marL="26988" eaLnBrk="1" hangingPunct="1">
              <a:lnSpc>
                <a:spcPct val="90000"/>
              </a:lnSpc>
              <a:defRPr/>
            </a:pPr>
            <a:endParaRPr lang="ru-RU" sz="1800" b="1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6"/>
          <p:cNvSpPr txBox="1">
            <a:spLocks noChangeArrowheads="1"/>
          </p:cNvSpPr>
          <p:nvPr/>
        </p:nvSpPr>
        <p:spPr bwMode="auto">
          <a:xfrm>
            <a:off x="3816350" y="6172200"/>
            <a:ext cx="1943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Пермь - </a:t>
            </a:r>
            <a:r>
              <a:rPr lang="ru-RU" sz="1600" b="1" dirty="0" smtClean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1600" b="1" dirty="0">
              <a:solidFill>
                <a:srgbClr val="320E0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8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485452"/>
              </p:ext>
            </p:extLst>
          </p:nvPr>
        </p:nvGraphicFramePr>
        <p:xfrm>
          <a:off x="203401" y="1052736"/>
          <a:ext cx="451261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237358"/>
              </p:ext>
            </p:extLst>
          </p:nvPr>
        </p:nvGraphicFramePr>
        <p:xfrm>
          <a:off x="4932040" y="1124744"/>
          <a:ext cx="39604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33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28460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94319"/>
            <a:ext cx="6624736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Макроэкономические показатели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869935"/>
              </p:ext>
            </p:extLst>
          </p:nvPr>
        </p:nvGraphicFramePr>
        <p:xfrm>
          <a:off x="251520" y="1124744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37" y="3805775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2011     2012      2013     2014      2015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0949" y="278092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53722"/>
              </p:ext>
            </p:extLst>
          </p:nvPr>
        </p:nvGraphicFramePr>
        <p:xfrm>
          <a:off x="4377400" y="3658789"/>
          <a:ext cx="4680623" cy="2708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557472" y="6402799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2011       2012        2013       2014      2015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9401" y="1480001"/>
            <a:ext cx="4285088" cy="193899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12,9%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инфляция (2015)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- 4,3%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динамика реальных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доходов населения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4655049"/>
            <a:ext cx="3648050" cy="156966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DotDot"/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5,8%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безработицы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ключевая ставка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37492" y="5013176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8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94319"/>
            <a:ext cx="6624736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Цель и задачи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71958" y="980728"/>
            <a:ext cx="8276506" cy="5472608"/>
          </a:xfrm>
        </p:spPr>
        <p:txBody>
          <a:bodyPr>
            <a:normAutofit/>
          </a:bodyPr>
          <a:lstStyle/>
          <a:p>
            <a:pPr marL="8255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2550" indent="0" algn="just"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выявить основные проблемы финансового состояния и предложить пути улучшения финансового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состояния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предприятия</a:t>
            </a:r>
          </a:p>
          <a:p>
            <a:pPr marL="8255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рассмотреть теоретические основы анализа финансового состояния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предприятия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проанализировать финансовое состояние АО «Газпром газораспределение Пермь»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предложить пути улучшения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финансового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состояния АО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«Газпром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газораспределение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Пермь»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94319"/>
            <a:ext cx="6624736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Объект и предмет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194040" y="1124744"/>
            <a:ext cx="8698440" cy="5400600"/>
          </a:xfrm>
        </p:spPr>
        <p:txBody>
          <a:bodyPr>
            <a:normAutofit/>
          </a:bodyPr>
          <a:lstStyle/>
          <a:p>
            <a:pPr marL="8255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Объект исследования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255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АО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«Газпром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газораспределение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Пермь»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82550" indent="0" algn="ctr">
              <a:buNone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Предмет исследования</a:t>
            </a:r>
          </a:p>
          <a:p>
            <a:pPr marL="82550" indent="0" algn="ctr">
              <a:buNone/>
            </a:pP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финансовое состояние АО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«Газпром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газораспределение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Пермь» 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за период 2013 – 2015 годы</a:t>
            </a: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94319"/>
            <a:ext cx="6624736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Характеристика предприятия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3"/>
          <p:cNvSpPr txBox="1">
            <a:spLocks/>
          </p:cNvSpPr>
          <p:nvPr/>
        </p:nvSpPr>
        <p:spPr>
          <a:xfrm>
            <a:off x="0" y="1052736"/>
            <a:ext cx="9144000" cy="498598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0">
              <a:spcBef>
                <a:spcPts val="100"/>
              </a:spcBef>
              <a:spcAft>
                <a:spcPts val="20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Основано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1991 год</a:t>
            </a:r>
          </a:p>
          <a:p>
            <a:pPr marL="360000" indent="0">
              <a:spcBef>
                <a:spcPts val="100"/>
              </a:spcBef>
              <a:spcAft>
                <a:spcPts val="20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транспортировка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природного газа; проектирование, строительство и ремонт систем газораспределения; защита подземных коммуникаций от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электрохимкоррозии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 техническое обслуживание газопроводов и газового оборудования; пусконаладочные работы систем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газоснабжения</a:t>
            </a:r>
          </a:p>
          <a:p>
            <a:pPr marL="360000" indent="0">
              <a:spcBef>
                <a:spcPts val="100"/>
              </a:spcBef>
              <a:spcAft>
                <a:spcPts val="20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Величина уставного капитала: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452 876 тыс. руб.</a:t>
            </a:r>
          </a:p>
          <a:p>
            <a:pPr marL="360000" indent="0">
              <a:spcBef>
                <a:spcPts val="100"/>
              </a:spcBef>
              <a:spcAft>
                <a:spcPts val="20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Численность персонала 2015: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3 265 человек</a:t>
            </a:r>
          </a:p>
          <a:p>
            <a:pPr marL="360000" indent="0">
              <a:spcBef>
                <a:spcPts val="100"/>
              </a:spcBef>
              <a:spcAft>
                <a:spcPts val="200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Валовая прибыль 2015: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930 668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1036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Структура активов и пассивов</a:t>
            </a:r>
            <a:br>
              <a:rPr lang="ru-RU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2013-2015 гг., %</a:t>
            </a:r>
            <a:endParaRPr lang="ru-RU" sz="2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72049" y="105273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Активы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220447"/>
              </p:ext>
            </p:extLst>
          </p:nvPr>
        </p:nvGraphicFramePr>
        <p:xfrm>
          <a:off x="194040" y="977032"/>
          <a:ext cx="4320480" cy="576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691344"/>
              </p:ext>
            </p:extLst>
          </p:nvPr>
        </p:nvGraphicFramePr>
        <p:xfrm>
          <a:off x="4543260" y="860668"/>
          <a:ext cx="4493236" cy="580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52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Финансовая устойчивость за 2013-2015 гг.</a:t>
            </a:r>
            <a:endParaRPr lang="ru-RU" sz="2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903870"/>
              </p:ext>
            </p:extLst>
          </p:nvPr>
        </p:nvGraphicFramePr>
        <p:xfrm>
          <a:off x="374371" y="908720"/>
          <a:ext cx="416888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37752"/>
              </p:ext>
            </p:extLst>
          </p:nvPr>
        </p:nvGraphicFramePr>
        <p:xfrm>
          <a:off x="4788024" y="980728"/>
          <a:ext cx="41044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17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Ликвидность за 201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гг.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576160"/>
              </p:ext>
            </p:extLst>
          </p:nvPr>
        </p:nvGraphicFramePr>
        <p:xfrm>
          <a:off x="467544" y="914400"/>
          <a:ext cx="8208912" cy="561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65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4319"/>
            <a:ext cx="7128792" cy="69269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Проблемы  и рекомендации</a:t>
            </a:r>
            <a:endParaRPr lang="ru-RU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547665" cy="7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94040" y="836712"/>
            <a:ext cx="869844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47664" y="188640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560840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Дебиторская задолженность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 задолженность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первого неравенства</a:t>
            </a:r>
          </a:p>
          <a:p>
            <a:pPr marL="0" indent="0" algn="just">
              <a:buNone/>
            </a:pP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1800" b="1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8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sz="18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работе с дебиторской задолженностью</a:t>
            </a:r>
          </a:p>
          <a:p>
            <a:pPr marL="0" lvl="0" indent="0" algn="just">
              <a:buNone/>
            </a:pPr>
            <a:endParaRPr lang="ru-RU" sz="18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8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Уступка права требования дебиторской задолженности</a:t>
            </a:r>
          </a:p>
          <a:p>
            <a:pPr marL="0" lvl="0" indent="0" algn="just">
              <a:buNone/>
            </a:pPr>
            <a:endParaRPr lang="ru-RU" sz="18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18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кредит</a:t>
            </a:r>
          </a:p>
          <a:p>
            <a:pPr marL="0" indent="0" algn="just">
              <a:buNone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432048" cy="432048"/>
          </a:xfrm>
          <a:prstGeom prst="rect">
            <a:avLst/>
          </a:prstGeom>
        </p:spPr>
      </p:pic>
      <p:pic>
        <p:nvPicPr>
          <p:cNvPr id="10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4" y="2204864"/>
            <a:ext cx="432048" cy="432048"/>
          </a:xfrm>
          <a:prstGeom prst="rect">
            <a:avLst/>
          </a:prstGeom>
        </p:spPr>
      </p:pic>
      <p:pic>
        <p:nvPicPr>
          <p:cNvPr id="11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8" y="2852936"/>
            <a:ext cx="432048" cy="4320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85" y="4079589"/>
            <a:ext cx="5000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9" y="4794795"/>
            <a:ext cx="5000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14" y="5499598"/>
            <a:ext cx="5000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105273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algn="ctr">
              <a:spcBef>
                <a:spcPct val="20000"/>
              </a:spcBef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Проблемы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55028" y="342900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Рекомендации</a:t>
            </a:r>
            <a:endParaRPr lang="ru-RU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295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 2</vt:lpstr>
      <vt:lpstr>Тема Office</vt:lpstr>
      <vt:lpstr>ЧАСТНОЕ ПРОФЕССИОНАЛЬНОЕ ОБРАЗОВАТЕЛЬНОЕ УЧРЕЖДЕНИЕ «ПЕРМСКИЙ КОЛЛЕДЖ ЭКОНОМИКИ И УПРАВЛЕНИЯ»</vt:lpstr>
      <vt:lpstr>Макроэкономические показатели</vt:lpstr>
      <vt:lpstr>Цель и задачи</vt:lpstr>
      <vt:lpstr>Объект и предмет</vt:lpstr>
      <vt:lpstr>Характеристика предприятия</vt:lpstr>
      <vt:lpstr>Структура активов и пассивов  за 2013-2015 гг., %</vt:lpstr>
      <vt:lpstr>Финансовая устойчивость за 2013-2015 гг.</vt:lpstr>
      <vt:lpstr>Ликвидность за 2013-2015 гг.</vt:lpstr>
      <vt:lpstr>Проблемы  и рекомендации</vt:lpstr>
      <vt:lpstr>Итоги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ЧАСТНОЕ ПРОФЕССИОНАЛЬНОЕ ОБРАЗОВАТЕЛЬНОЕ УЧРЕЖДЕНИЕ «ПЕРМСКИЙ КОЛЛЕДЖ ЭКОНОМИКИ И УПРАВЛЕНИЯ»</dc:title>
  <dc:creator>Анстасия</dc:creator>
  <cp:lastModifiedBy>Пользователь</cp:lastModifiedBy>
  <cp:revision>80</cp:revision>
  <dcterms:created xsi:type="dcterms:W3CDTF">2016-03-14T11:59:18Z</dcterms:created>
  <dcterms:modified xsi:type="dcterms:W3CDTF">2020-03-24T10:31:44Z</dcterms:modified>
</cp:coreProperties>
</file>